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Tw Cen MT"/>
        <a:ea typeface="Tw Cen MT"/>
        <a:cs typeface="Tw Cen MT"/>
        <a:sym typeface="Tw Cen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solidFill>
                <a:schemeClr val="accent1"/>
              </a:solidFill>
              <a:prstDash val="solid"/>
              <a:bevel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F2F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bevel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solidFill>
                <a:schemeClr val="accent1"/>
              </a:solidFill>
              <a:prstDash val="solid"/>
              <a:bevel/>
            </a:ln>
          </a:insideH>
          <a:insideV>
            <a:ln w="12700" cap="flat">
              <a:solidFill>
                <a:schemeClr val="accent1"/>
              </a:solidFill>
              <a:prstDash val="solid"/>
              <a:bevel/>
            </a:ln>
          </a:insideV>
        </a:tcBdr>
        <a:fill>
          <a:solidFill>
            <a:srgbClr val="EEF2F7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bevel/>
            </a:ln>
          </a:top>
          <a:bottom>
            <a:ln w="12700" cap="flat">
              <a:solidFill>
                <a:schemeClr val="accent1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E5EE"/>
          </a:solidFill>
        </a:fill>
      </a:tcStyle>
    </a:wholeTbl>
    <a:band2H>
      <a:tcTxStyle b="def" i="def"/>
      <a:tcStyle>
        <a:tcBdr/>
        <a:fill>
          <a:solidFill>
            <a:srgbClr val="EEF2F7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2D7"/>
          </a:solidFill>
        </a:fill>
      </a:tcStyle>
    </a:wholeTbl>
    <a:band2H>
      <a:tcTxStyle b="def" i="def"/>
      <a:tcStyle>
        <a:tcBdr/>
        <a:fill>
          <a:solidFill>
            <a:srgbClr val="F0F1EC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DADA"/>
          </a:solidFill>
        </a:fill>
      </a:tcStyle>
    </a:wholeTbl>
    <a:band2H>
      <a:tcTxStyle b="def" i="def"/>
      <a:tcStyle>
        <a:tcBdr/>
        <a:fill>
          <a:solidFill>
            <a:srgbClr val="EEEDED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Tw Cen MT"/>
          <a:ea typeface="Tw Cen MT"/>
          <a:cs typeface="Tw Cen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Tw Cen MT"/>
          <a:ea typeface="Tw Cen MT"/>
          <a:cs typeface="Tw Cen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Slide d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"/>
          <p:cNvSpPr/>
          <p:nvPr/>
        </p:nvSpPr>
        <p:spPr>
          <a:xfrm>
            <a:off x="0" y="5970587"/>
            <a:ext cx="9144000" cy="8874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Rectangle"/>
          <p:cNvSpPr/>
          <p:nvPr/>
        </p:nvSpPr>
        <p:spPr>
          <a:xfrm>
            <a:off x="-9526" y="6053137"/>
            <a:ext cx="2249490" cy="71278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Rectangle"/>
          <p:cNvSpPr/>
          <p:nvPr/>
        </p:nvSpPr>
        <p:spPr>
          <a:xfrm>
            <a:off x="2359025" y="6043612"/>
            <a:ext cx="6784975" cy="714376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2362200" y="2324100"/>
            <a:ext cx="6477000" cy="3543300"/>
          </a:xfrm>
          <a:prstGeom prst="rect">
            <a:avLst/>
          </a:prstGeom>
        </p:spPr>
        <p:txBody>
          <a:bodyPr anchor="b"/>
          <a:lstStyle>
            <a:lvl1pPr>
              <a:defRPr b="0" cap="all" sz="4400">
                <a:solidFill>
                  <a:srgbClr val="000000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2362200" y="5927873"/>
            <a:ext cx="6515100" cy="930127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8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None/>
              <a:defRPr sz="28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None/>
              <a:defRPr sz="28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None/>
              <a:defRPr sz="28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None/>
              <a:defRPr sz="2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8001000" y="87629"/>
            <a:ext cx="83820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BDDC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>
                <a:lumOff val="10686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02" name="Title Text"/>
          <p:cNvSpPr txBox="1"/>
          <p:nvPr>
            <p:ph type="title"/>
          </p:nvPr>
        </p:nvSpPr>
        <p:spPr>
          <a:xfrm>
            <a:off x="612648" y="0"/>
            <a:ext cx="8153401" cy="144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xfrm>
            <a:off x="612648" y="1600200"/>
            <a:ext cx="8153401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0" y="1253649"/>
            <a:ext cx="533400" cy="2819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" name="Rectangle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" name="Rectangle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4" name="Title Text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120260" y="1253489"/>
            <a:ext cx="292880" cy="281941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116" name="Body Level One…"/>
          <p:cNvSpPr txBox="1"/>
          <p:nvPr>
            <p:ph type="body" idx="1"/>
          </p:nvPr>
        </p:nvSpPr>
        <p:spPr>
          <a:xfrm>
            <a:off x="612648" y="1600200"/>
            <a:ext cx="8153401" cy="4495800"/>
          </a:xfrm>
          <a:prstGeom prst="rect">
            <a:avLst/>
          </a:prstGeom>
        </p:spPr>
        <p:txBody>
          <a:bodyPr/>
          <a:lstStyle>
            <a:lvl1pPr marL="320040" indent="-320040"/>
            <a:lvl2pPr marL="671732" indent="-305972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4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5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>
                <a:lumOff val="10686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26" name="Title Text"/>
          <p:cNvSpPr txBox="1"/>
          <p:nvPr>
            <p:ph type="title"/>
          </p:nvPr>
        </p:nvSpPr>
        <p:spPr>
          <a:xfrm>
            <a:off x="612648" y="0"/>
            <a:ext cx="8153401" cy="1447800"/>
          </a:xfrm>
          <a:prstGeom prst="rect">
            <a:avLst/>
          </a:prstGeom>
        </p:spPr>
        <p:txBody>
          <a:bodyPr/>
          <a:lstStyle>
            <a:lvl1pPr>
              <a:defRPr b="0" sz="4400">
                <a:solidFill>
                  <a:srgbClr val="775F55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612648" y="1600200"/>
            <a:ext cx="8153401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0" y="1253649"/>
            <a:ext cx="533400" cy="2819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612648" y="0"/>
            <a:ext cx="8153401" cy="1447800"/>
          </a:xfrm>
          <a:prstGeom prst="rect">
            <a:avLst/>
          </a:prstGeom>
        </p:spPr>
        <p:txBody>
          <a:bodyPr/>
          <a:lstStyle>
            <a:lvl1pPr>
              <a:defRPr b="0" sz="4400">
                <a:solidFill>
                  <a:srgbClr val="775F55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idx="1"/>
          </p:nvPr>
        </p:nvSpPr>
        <p:spPr>
          <a:xfrm>
            <a:off x="612648" y="1600200"/>
            <a:ext cx="8153401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5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6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>
                <a:lumOff val="10686"/>
              </a:scheme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7" name="Title Text"/>
          <p:cNvSpPr txBox="1"/>
          <p:nvPr>
            <p:ph type="title"/>
          </p:nvPr>
        </p:nvSpPr>
        <p:spPr>
          <a:xfrm>
            <a:off x="612648" y="0"/>
            <a:ext cx="8153401" cy="1447800"/>
          </a:xfrm>
          <a:prstGeom prst="rect">
            <a:avLst/>
          </a:prstGeom>
        </p:spPr>
        <p:txBody>
          <a:bodyPr/>
          <a:lstStyle>
            <a:lvl1pPr>
              <a:defRPr b="0" sz="4400">
                <a:solidFill>
                  <a:srgbClr val="775F55"/>
                </a:solidFill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8" name="Body Level One…"/>
          <p:cNvSpPr txBox="1"/>
          <p:nvPr>
            <p:ph type="body" idx="1"/>
          </p:nvPr>
        </p:nvSpPr>
        <p:spPr>
          <a:xfrm>
            <a:off x="612648" y="1600200"/>
            <a:ext cx="8153401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0" y="1253649"/>
            <a:ext cx="533400" cy="2819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612648" y="0"/>
            <a:ext cx="8153401" cy="144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idx="1"/>
          </p:nvPr>
        </p:nvSpPr>
        <p:spPr>
          <a:xfrm>
            <a:off x="612648" y="1600200"/>
            <a:ext cx="8153401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0" y="1253649"/>
            <a:ext cx="533400" cy="2819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penas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0" y="6107429"/>
            <a:ext cx="533400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75F5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e texto em duas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5257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"/>
          <p:cNvSpPr/>
          <p:nvPr/>
        </p:nvSpPr>
        <p:spPr>
          <a:xfrm>
            <a:off x="0" y="1234439"/>
            <a:ext cx="9144000" cy="320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" name="Rectangle"/>
          <p:cNvSpPr/>
          <p:nvPr/>
        </p:nvSpPr>
        <p:spPr>
          <a:xfrm>
            <a:off x="0" y="1280160"/>
            <a:ext cx="533400" cy="2286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" name="Rectangle"/>
          <p:cNvSpPr/>
          <p:nvPr/>
        </p:nvSpPr>
        <p:spPr>
          <a:xfrm>
            <a:off x="590550" y="1280160"/>
            <a:ext cx="8553450" cy="228601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90" name="Title Text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 b="0" sz="4400">
                <a:solidFill>
                  <a:srgbClr val="775F55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260" y="1253489"/>
            <a:ext cx="292880" cy="281941"/>
          </a:xfrm>
          <a:prstGeom prst="rect">
            <a:avLst/>
          </a:prstGeom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92" name="Body Level One…"/>
          <p:cNvSpPr txBox="1"/>
          <p:nvPr>
            <p:ph type="body" idx="1"/>
          </p:nvPr>
        </p:nvSpPr>
        <p:spPr>
          <a:xfrm>
            <a:off x="612648" y="1600200"/>
            <a:ext cx="8153401" cy="4495800"/>
          </a:xfrm>
          <a:prstGeom prst="rect">
            <a:avLst/>
          </a:prstGeom>
        </p:spPr>
        <p:txBody>
          <a:bodyPr/>
          <a:lstStyle>
            <a:lvl1pPr marL="320040" indent="-320040"/>
            <a:lvl2pPr marL="671732" indent="-305972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0" y="1235075"/>
            <a:ext cx="9144000" cy="3190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Rectangle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Rectangle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609600" y="0"/>
            <a:ext cx="8153400" cy="144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612775" y="1600200"/>
            <a:ext cx="81534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0" y="1130617"/>
            <a:ext cx="533400" cy="2819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 fontScale="100000" lnSpcReduction="0"/>
          </a:bodyPr>
          <a:lstStyle>
            <a:lvl1pPr algn="ctr">
              <a:defRPr b="1" sz="14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754726"/>
          </a:solidFill>
          <a:uFillTx/>
          <a:latin typeface="Tw Cen MT"/>
          <a:ea typeface="Tw Cen MT"/>
          <a:cs typeface="Tw Cen MT"/>
          <a:sym typeface="Tw Cen M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754726"/>
          </a:solidFill>
          <a:uFillTx/>
          <a:latin typeface="Tw Cen MT"/>
          <a:ea typeface="Tw Cen MT"/>
          <a:cs typeface="Tw Cen MT"/>
          <a:sym typeface="Tw Cen M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754726"/>
          </a:solidFill>
          <a:uFillTx/>
          <a:latin typeface="Tw Cen MT"/>
          <a:ea typeface="Tw Cen MT"/>
          <a:cs typeface="Tw Cen MT"/>
          <a:sym typeface="Tw Cen M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754726"/>
          </a:solidFill>
          <a:uFillTx/>
          <a:latin typeface="Tw Cen MT"/>
          <a:ea typeface="Tw Cen MT"/>
          <a:cs typeface="Tw Cen MT"/>
          <a:sym typeface="Tw Cen M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754726"/>
          </a:solidFill>
          <a:uFillTx/>
          <a:latin typeface="Tw Cen MT"/>
          <a:ea typeface="Tw Cen MT"/>
          <a:cs typeface="Tw Cen MT"/>
          <a:sym typeface="Tw Cen MT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754726"/>
          </a:solidFill>
          <a:uFillTx/>
          <a:latin typeface="Tw Cen MT"/>
          <a:ea typeface="Tw Cen MT"/>
          <a:cs typeface="Tw Cen MT"/>
          <a:sym typeface="Tw Cen MT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754726"/>
          </a:solidFill>
          <a:uFillTx/>
          <a:latin typeface="Tw Cen MT"/>
          <a:ea typeface="Tw Cen MT"/>
          <a:cs typeface="Tw Cen MT"/>
          <a:sym typeface="Tw Cen MT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754726"/>
          </a:solidFill>
          <a:uFillTx/>
          <a:latin typeface="Tw Cen MT"/>
          <a:ea typeface="Tw Cen MT"/>
          <a:cs typeface="Tw Cen MT"/>
          <a:sym typeface="Tw Cen MT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800" u="none">
          <a:solidFill>
            <a:srgbClr val="754726"/>
          </a:solidFill>
          <a:uFillTx/>
          <a:latin typeface="Tw Cen MT"/>
          <a:ea typeface="Tw Cen MT"/>
          <a:cs typeface="Tw Cen MT"/>
          <a:sym typeface="Tw Cen MT"/>
        </a:defRPr>
      </a:lvl9pPr>
    </p:titleStyle>
    <p:bodyStyle>
      <a:lvl1pPr marL="319088" marR="0" indent="-319088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0000"/>
        <a:buFontTx/>
        <a:buChar char="◻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1pPr>
      <a:lvl2pPr marL="671268" marR="0" indent="-304555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0000"/>
        <a:buFontTx/>
        <a:buChar char="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2pPr>
      <a:lvl3pPr marL="974034" marR="0" indent="-288234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3pPr>
      <a:lvl4pPr marL="1474469" marR="0" indent="-33146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75000"/>
        <a:buFontTx/>
        <a:buChar char="■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4pPr>
      <a:lvl5pPr marL="1931670" marR="0" indent="-33147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65000"/>
        <a:buFontTx/>
        <a:buChar char="■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5pPr>
      <a:lvl6pPr marL="224282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6pPr>
      <a:lvl7pPr marL="251713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7pPr>
      <a:lvl8pPr marL="2791460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8pPr>
      <a:lvl9pPr marL="3065779" marR="0" indent="-3683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Tx/>
        <a:buChar char="▪"/>
        <a:tabLst/>
        <a:defRPr b="0" baseline="0" cap="none" i="0" spc="0" strike="noStrike" sz="2900" u="none">
          <a:solidFill>
            <a:srgbClr val="000000"/>
          </a:solidFill>
          <a:uFillTx/>
          <a:latin typeface="Tw Cen MT"/>
          <a:ea typeface="Tw Cen MT"/>
          <a:cs typeface="Tw Cen MT"/>
          <a:sym typeface="Tw Cen M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Tw Cen M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6.jpeg"/><Relationship Id="rId5" Type="http://schemas.openxmlformats.org/officeDocument/2006/relationships/image" Target="../media/image7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6.jpeg"/><Relationship Id="rId5" Type="http://schemas.openxmlformats.org/officeDocument/2006/relationships/image" Target="../media/image7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6.jpeg"/><Relationship Id="rId5" Type="http://schemas.openxmlformats.org/officeDocument/2006/relationships/image" Target="../media/image7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8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8.jpeg"/><Relationship Id="rId5" Type="http://schemas.openxmlformats.org/officeDocument/2006/relationships/image" Target="../media/image13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8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8" Type="http://schemas.openxmlformats.org/officeDocument/2006/relationships/image" Target="../media/image16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3" Type="http://schemas.openxmlformats.org/officeDocument/2006/relationships/image" Target="../media/image2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Relationship Id="rId3" Type="http://schemas.openxmlformats.org/officeDocument/2006/relationships/image" Target="../media/image2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Relationship Id="rId3" Type="http://schemas.openxmlformats.org/officeDocument/2006/relationships/image" Target="../media/image2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27.jpeg"/><Relationship Id="rId4" Type="http://schemas.openxmlformats.org/officeDocument/2006/relationships/image" Target="../media/image2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27.jpeg"/><Relationship Id="rId4" Type="http://schemas.openxmlformats.org/officeDocument/2006/relationships/image" Target="../media/image2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jpe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9.jpeg"/><Relationship Id="rId6" Type="http://schemas.openxmlformats.org/officeDocument/2006/relationships/image" Target="../media/image30.jpe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jpeg"/><Relationship Id="rId3" Type="http://schemas.openxmlformats.org/officeDocument/2006/relationships/image" Target="../media/image1.png"/><Relationship Id="rId4" Type="http://schemas.openxmlformats.org/officeDocument/2006/relationships/image" Target="../media/image7.jpeg"/><Relationship Id="rId5" Type="http://schemas.openxmlformats.org/officeDocument/2006/relationships/image" Target="../media/image32.jpeg"/><Relationship Id="rId6" Type="http://schemas.openxmlformats.org/officeDocument/2006/relationships/image" Target="../media/image24.png"/><Relationship Id="rId7" Type="http://schemas.openxmlformats.org/officeDocument/2006/relationships/image" Target="../media/image3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jpeg"/><Relationship Id="rId3" Type="http://schemas.openxmlformats.org/officeDocument/2006/relationships/image" Target="../media/image1.png"/><Relationship Id="rId4" Type="http://schemas.openxmlformats.org/officeDocument/2006/relationships/image" Target="../media/image7.jpeg"/><Relationship Id="rId5" Type="http://schemas.openxmlformats.org/officeDocument/2006/relationships/image" Target="../media/image32.jpeg"/><Relationship Id="rId6" Type="http://schemas.openxmlformats.org/officeDocument/2006/relationships/image" Target="../media/image24.png"/><Relationship Id="rId7" Type="http://schemas.openxmlformats.org/officeDocument/2006/relationships/image" Target="../media/image3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jpeg"/><Relationship Id="rId3" Type="http://schemas.openxmlformats.org/officeDocument/2006/relationships/image" Target="../media/image1.png"/><Relationship Id="rId4" Type="http://schemas.openxmlformats.org/officeDocument/2006/relationships/image" Target="../media/image7.jpeg"/><Relationship Id="rId5" Type="http://schemas.openxmlformats.org/officeDocument/2006/relationships/image" Target="../media/image32.jpeg"/><Relationship Id="rId6" Type="http://schemas.openxmlformats.org/officeDocument/2006/relationships/image" Target="../media/image24.png"/><Relationship Id="rId7" Type="http://schemas.openxmlformats.org/officeDocument/2006/relationships/image" Target="../media/image3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jpeg"/><Relationship Id="rId3" Type="http://schemas.openxmlformats.org/officeDocument/2006/relationships/image" Target="../media/image1.png"/><Relationship Id="rId4" Type="http://schemas.openxmlformats.org/officeDocument/2006/relationships/image" Target="../media/image7.jpeg"/><Relationship Id="rId5" Type="http://schemas.openxmlformats.org/officeDocument/2006/relationships/image" Target="../media/image32.jpeg"/><Relationship Id="rId6" Type="http://schemas.openxmlformats.org/officeDocument/2006/relationships/image" Target="../media/image24.png"/><Relationship Id="rId7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jpeg"/><Relationship Id="rId3" Type="http://schemas.openxmlformats.org/officeDocument/2006/relationships/image" Target="../media/image1.png"/><Relationship Id="rId4" Type="http://schemas.openxmlformats.org/officeDocument/2006/relationships/image" Target="../media/image7.jpeg"/><Relationship Id="rId5" Type="http://schemas.openxmlformats.org/officeDocument/2006/relationships/image" Target="../media/image32.jpeg"/><Relationship Id="rId6" Type="http://schemas.openxmlformats.org/officeDocument/2006/relationships/image" Target="../media/image24.png"/><Relationship Id="rId7" Type="http://schemas.openxmlformats.org/officeDocument/2006/relationships/image" Target="../media/image3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jpeg"/><Relationship Id="rId3" Type="http://schemas.openxmlformats.org/officeDocument/2006/relationships/image" Target="../media/image1.png"/><Relationship Id="rId4" Type="http://schemas.openxmlformats.org/officeDocument/2006/relationships/image" Target="../media/image7.jpeg"/><Relationship Id="rId5" Type="http://schemas.openxmlformats.org/officeDocument/2006/relationships/image" Target="../media/image32.jpeg"/><Relationship Id="rId6" Type="http://schemas.openxmlformats.org/officeDocument/2006/relationships/image" Target="../media/image24.png"/><Relationship Id="rId7" Type="http://schemas.openxmlformats.org/officeDocument/2006/relationships/image" Target="../media/image3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jpeg"/><Relationship Id="rId3" Type="http://schemas.openxmlformats.org/officeDocument/2006/relationships/image" Target="../media/image1.png"/><Relationship Id="rId4" Type="http://schemas.openxmlformats.org/officeDocument/2006/relationships/image" Target="../media/image7.jpeg"/><Relationship Id="rId5" Type="http://schemas.openxmlformats.org/officeDocument/2006/relationships/image" Target="../media/image32.jpeg"/><Relationship Id="rId6" Type="http://schemas.openxmlformats.org/officeDocument/2006/relationships/image" Target="../media/image24.png"/><Relationship Id="rId7" Type="http://schemas.openxmlformats.org/officeDocument/2006/relationships/image" Target="../media/image3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jpeg"/><Relationship Id="rId3" Type="http://schemas.openxmlformats.org/officeDocument/2006/relationships/image" Target="../media/image1.png"/><Relationship Id="rId4" Type="http://schemas.openxmlformats.org/officeDocument/2006/relationships/image" Target="../media/image7.jpeg"/><Relationship Id="rId5" Type="http://schemas.openxmlformats.org/officeDocument/2006/relationships/image" Target="../media/image32.jpeg"/><Relationship Id="rId6" Type="http://schemas.openxmlformats.org/officeDocument/2006/relationships/image" Target="../media/image24.png"/><Relationship Id="rId7" Type="http://schemas.openxmlformats.org/officeDocument/2006/relationships/image" Target="../media/image3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jpeg"/><Relationship Id="rId3" Type="http://schemas.openxmlformats.org/officeDocument/2006/relationships/image" Target="../media/image1.png"/><Relationship Id="rId4" Type="http://schemas.openxmlformats.org/officeDocument/2006/relationships/image" Target="../media/image7.jpeg"/><Relationship Id="rId5" Type="http://schemas.openxmlformats.org/officeDocument/2006/relationships/image" Target="../media/image32.jpeg"/><Relationship Id="rId6" Type="http://schemas.openxmlformats.org/officeDocument/2006/relationships/image" Target="../media/image24.png"/><Relationship Id="rId7" Type="http://schemas.openxmlformats.org/officeDocument/2006/relationships/image" Target="../media/image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jpeg"/><Relationship Id="rId3" Type="http://schemas.openxmlformats.org/officeDocument/2006/relationships/image" Target="../media/image1.png"/><Relationship Id="rId4" Type="http://schemas.openxmlformats.org/officeDocument/2006/relationships/image" Target="../media/image7.jpeg"/><Relationship Id="rId5" Type="http://schemas.openxmlformats.org/officeDocument/2006/relationships/image" Target="../media/image32.jpeg"/><Relationship Id="rId6" Type="http://schemas.openxmlformats.org/officeDocument/2006/relationships/image" Target="../media/image24.png"/><Relationship Id="rId7" Type="http://schemas.openxmlformats.org/officeDocument/2006/relationships/image" Target="../media/image3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jpeg"/><Relationship Id="rId3" Type="http://schemas.openxmlformats.org/officeDocument/2006/relationships/image" Target="../media/image1.png"/><Relationship Id="rId4" Type="http://schemas.openxmlformats.org/officeDocument/2006/relationships/image" Target="../media/image7.jpeg"/><Relationship Id="rId5" Type="http://schemas.openxmlformats.org/officeDocument/2006/relationships/image" Target="../media/image32.jpeg"/><Relationship Id="rId6" Type="http://schemas.openxmlformats.org/officeDocument/2006/relationships/image" Target="../media/image24.png"/><Relationship Id="rId7" Type="http://schemas.openxmlformats.org/officeDocument/2006/relationships/image" Target="../media/image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1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jpeg"/><Relationship Id="rId3" Type="http://schemas.openxmlformats.org/officeDocument/2006/relationships/image" Target="../media/image34.jpe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35.jpe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r4ds.had.co.nz" TargetMode="External"/><Relationship Id="rId3" Type="http://schemas.openxmlformats.org/officeDocument/2006/relationships/hyperlink" Target="https://www.tidyverse.org" TargetMode="External"/><Relationship Id="rId4" Type="http://schemas.openxmlformats.org/officeDocument/2006/relationships/hyperlink" Target="https://mlr.mlr-org.com" TargetMode="External"/><Relationship Id="rId5" Type="http://schemas.openxmlformats.org/officeDocument/2006/relationships/hyperlink" Target="https://mlr3.mlr-org.com" TargetMode="External"/><Relationship Id="rId6" Type="http://schemas.openxmlformats.org/officeDocument/2006/relationships/hyperlink" Target="https://matplotlib.org" TargetMode="External"/><Relationship Id="rId7" Type="http://schemas.openxmlformats.org/officeDocument/2006/relationships/hyperlink" Target="https://www.openml.org" TargetMode="External"/><Relationship Id="rId8" Type="http://schemas.openxmlformats.org/officeDocument/2006/relationships/hyperlink" Target="https://archive.ics.uci.edu/ml/index.php" TargetMode="External"/><Relationship Id="rId9" Type="http://schemas.openxmlformats.org/officeDocument/2006/relationships/hyperlink" Target="https://rstudio.com" TargetMode="External"/><Relationship Id="rId10" Type="http://schemas.openxmlformats.org/officeDocument/2006/relationships/hyperlink" Target="https://www.spyder-ide.org" TargetMode="Externa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36.jpe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3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1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5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6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utfpr.jpeg" descr="utfpr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169" y="5250514"/>
            <a:ext cx="1706100" cy="622727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Métodos e MODELOS…"/>
          <p:cNvSpPr txBox="1"/>
          <p:nvPr>
            <p:ph type="ctrTitle"/>
          </p:nvPr>
        </p:nvSpPr>
        <p:spPr>
          <a:xfrm>
            <a:off x="266700" y="518685"/>
            <a:ext cx="8610600" cy="2114842"/>
          </a:xfrm>
          <a:prstGeom prst="rect">
            <a:avLst/>
          </a:prstGeom>
        </p:spPr>
        <p:txBody>
          <a:bodyPr/>
          <a:lstStyle/>
          <a:p>
            <a:pPr algn="ctr">
              <a:defRPr sz="4300"/>
            </a:pPr>
            <a:r>
              <a:t>Métodos e MODELOS </a:t>
            </a:r>
          </a:p>
          <a:p>
            <a:pPr algn="ctr">
              <a:defRPr sz="4300"/>
            </a:pPr>
            <a:r>
              <a:t>Avançados em Ciência </a:t>
            </a:r>
          </a:p>
          <a:p>
            <a:pPr algn="ctr">
              <a:defRPr sz="4300"/>
            </a:pPr>
            <a:r>
              <a:t>de dados</a:t>
            </a:r>
          </a:p>
        </p:txBody>
      </p:sp>
      <p:sp>
        <p:nvSpPr>
          <p:cNvPr id="160" name="Aula 08 - Fluxo de Ciência de Dados…"/>
          <p:cNvSpPr txBox="1"/>
          <p:nvPr>
            <p:ph type="subTitle" idx="1"/>
          </p:nvPr>
        </p:nvSpPr>
        <p:spPr>
          <a:xfrm>
            <a:off x="914400" y="2057234"/>
            <a:ext cx="7315200" cy="3469343"/>
          </a:xfrm>
          <a:prstGeom prst="rect">
            <a:avLst/>
          </a:prstGeom>
        </p:spPr>
        <p:txBody>
          <a:bodyPr/>
          <a:lstStyle/>
          <a:p>
            <a:pPr algn="ctr">
              <a:defRPr sz="2700">
                <a:solidFill>
                  <a:srgbClr val="000000"/>
                </a:solidFill>
              </a:defRPr>
            </a:pPr>
            <a:r>
              <a:t>Aula 08 - Fluxo de Ciência de Dados</a:t>
            </a:r>
          </a:p>
          <a:p>
            <a:pPr algn="ctr">
              <a:defRPr sz="2700">
                <a:solidFill>
                  <a:srgbClr val="000000"/>
                </a:solidFill>
              </a:defRPr>
            </a:pPr>
          </a:p>
          <a:p>
            <a:pPr algn="ctr">
              <a:defRPr sz="2700">
                <a:solidFill>
                  <a:srgbClr val="000000"/>
                </a:solidFill>
              </a:defRPr>
            </a:pPr>
            <a:r>
              <a:t>Prof. </a:t>
            </a:r>
            <a:r>
              <a:t>Rafael G. </a:t>
            </a:r>
            <a:r>
              <a:rPr b="1"/>
              <a:t>Mantovani</a:t>
            </a:r>
          </a:p>
        </p:txBody>
      </p:sp>
      <p:sp>
        <p:nvSpPr>
          <p:cNvPr id="161" name="Universidade Tecnológica Federal do Paraná (UTFPR)…"/>
          <p:cNvSpPr txBox="1"/>
          <p:nvPr/>
        </p:nvSpPr>
        <p:spPr>
          <a:xfrm>
            <a:off x="2362200" y="6096000"/>
            <a:ext cx="4418172" cy="548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600">
                <a:solidFill>
                  <a:srgbClr val="000000"/>
                </a:solidFill>
                <a:latin typeface="Tw Cen MT"/>
                <a:ea typeface="Tw Cen MT"/>
                <a:cs typeface="Tw Cen MT"/>
                <a:sym typeface="Tw Cen MT"/>
              </a:rPr>
              <a:t>Universidade Tecnológica Federal do Paraná (UTFPR)</a:t>
            </a:r>
          </a:p>
          <a:p>
            <a:pPr>
              <a:defRPr sz="1600"/>
            </a:pPr>
            <a:r>
              <a:t>Especialização em Ciência de Dados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6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297" name="Dados"/>
          <p:cNvSpPr txBox="1"/>
          <p:nvPr/>
        </p:nvSpPr>
        <p:spPr>
          <a:xfrm>
            <a:off x="8241" y="4441779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Dados</a:t>
            </a:r>
          </a:p>
        </p:txBody>
      </p:sp>
      <p:pic>
        <p:nvPicPr>
          <p:cNvPr id="298" name="learning.png" descr="learn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7650" y="2890024"/>
            <a:ext cx="1509315" cy="1432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data.png" descr="dat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1450" y="3218408"/>
            <a:ext cx="775350" cy="775351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Algoritmo…"/>
          <p:cNvSpPr txBox="1"/>
          <p:nvPr/>
        </p:nvSpPr>
        <p:spPr>
          <a:xfrm>
            <a:off x="1881423" y="4419938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Algoritmo</a:t>
            </a:r>
          </a:p>
          <a:p>
            <a:pPr algn="ctr">
              <a:defRPr b="1"/>
            </a:pPr>
            <a:r>
              <a:t>AM</a:t>
            </a:r>
          </a:p>
        </p:txBody>
      </p:sp>
      <p:pic>
        <p:nvPicPr>
          <p:cNvPr id="301" name="knowledge.jpg" descr="knowled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09502" y="2898272"/>
            <a:ext cx="1311303" cy="143212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Conhecimento"/>
          <p:cNvSpPr txBox="1"/>
          <p:nvPr/>
        </p:nvSpPr>
        <p:spPr>
          <a:xfrm>
            <a:off x="4281751" y="4441779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Conhecimento</a:t>
            </a:r>
          </a:p>
        </p:txBody>
      </p:sp>
      <p:sp>
        <p:nvSpPr>
          <p:cNvPr id="303" name="Line"/>
          <p:cNvSpPr/>
          <p:nvPr/>
        </p:nvSpPr>
        <p:spPr>
          <a:xfrm>
            <a:off x="1565524" y="3614332"/>
            <a:ext cx="533401" cy="1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04" name="Line"/>
          <p:cNvSpPr/>
          <p:nvPr/>
        </p:nvSpPr>
        <p:spPr>
          <a:xfrm>
            <a:off x="3891533" y="3614332"/>
            <a:ext cx="533401" cy="1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05" name="Line"/>
          <p:cNvSpPr/>
          <p:nvPr/>
        </p:nvSpPr>
        <p:spPr>
          <a:xfrm>
            <a:off x="6105373" y="3614332"/>
            <a:ext cx="533401" cy="1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306" name="solucao.jpg" descr="soluca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74302" y="2858405"/>
            <a:ext cx="1613945" cy="1495357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olução"/>
          <p:cNvSpPr txBox="1"/>
          <p:nvPr/>
        </p:nvSpPr>
        <p:spPr>
          <a:xfrm>
            <a:off x="6682079" y="4441779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Solução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0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311" name="Dados"/>
          <p:cNvSpPr txBox="1"/>
          <p:nvPr/>
        </p:nvSpPr>
        <p:spPr>
          <a:xfrm>
            <a:off x="8241" y="4441779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Dados</a:t>
            </a:r>
          </a:p>
        </p:txBody>
      </p:sp>
      <p:pic>
        <p:nvPicPr>
          <p:cNvPr id="312" name="learning.png" descr="learn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7650" y="2890024"/>
            <a:ext cx="1509315" cy="1432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data.png" descr="dat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1450" y="3218408"/>
            <a:ext cx="775350" cy="775351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Algoritmo…"/>
          <p:cNvSpPr txBox="1"/>
          <p:nvPr/>
        </p:nvSpPr>
        <p:spPr>
          <a:xfrm>
            <a:off x="1881423" y="4419938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Algoritmo</a:t>
            </a:r>
          </a:p>
          <a:p>
            <a:pPr algn="ctr">
              <a:defRPr b="1"/>
            </a:pPr>
            <a:r>
              <a:t>AM</a:t>
            </a:r>
          </a:p>
        </p:txBody>
      </p:sp>
      <p:pic>
        <p:nvPicPr>
          <p:cNvPr id="315" name="knowledge.jpg" descr="knowled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09502" y="2898272"/>
            <a:ext cx="1311303" cy="1432120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Conhecimento"/>
          <p:cNvSpPr txBox="1"/>
          <p:nvPr/>
        </p:nvSpPr>
        <p:spPr>
          <a:xfrm>
            <a:off x="4281751" y="4441779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Conhecimento</a:t>
            </a:r>
          </a:p>
        </p:txBody>
      </p:sp>
      <p:sp>
        <p:nvSpPr>
          <p:cNvPr id="317" name="Line"/>
          <p:cNvSpPr/>
          <p:nvPr/>
        </p:nvSpPr>
        <p:spPr>
          <a:xfrm>
            <a:off x="1565524" y="3614332"/>
            <a:ext cx="533401" cy="1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18" name="Line"/>
          <p:cNvSpPr/>
          <p:nvPr/>
        </p:nvSpPr>
        <p:spPr>
          <a:xfrm>
            <a:off x="3891533" y="3614332"/>
            <a:ext cx="533401" cy="1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19" name="Line"/>
          <p:cNvSpPr/>
          <p:nvPr/>
        </p:nvSpPr>
        <p:spPr>
          <a:xfrm>
            <a:off x="6105373" y="3614332"/>
            <a:ext cx="533401" cy="1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320" name="solucao.jpg" descr="soluca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74302" y="2858405"/>
            <a:ext cx="1613945" cy="1495357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olução"/>
          <p:cNvSpPr txBox="1"/>
          <p:nvPr/>
        </p:nvSpPr>
        <p:spPr>
          <a:xfrm>
            <a:off x="6682079" y="4441779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Solução</a:t>
            </a:r>
          </a:p>
        </p:txBody>
      </p:sp>
      <p:sp>
        <p:nvSpPr>
          <p:cNvPr id="322" name="Inteligência Artificial…"/>
          <p:cNvSpPr/>
          <p:nvPr/>
        </p:nvSpPr>
        <p:spPr>
          <a:xfrm>
            <a:off x="595352" y="5235240"/>
            <a:ext cx="7871001" cy="808050"/>
          </a:xfrm>
          <a:prstGeom prst="rect">
            <a:avLst/>
          </a:prstGeom>
          <a:solidFill>
            <a:schemeClr val="accent1">
              <a:lumOff val="14901"/>
            </a:schemeClr>
          </a:solidFill>
          <a:ln w="25400">
            <a:solidFill>
              <a:srgbClr val="0433FF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228600" indent="-228600">
              <a:buSzPct val="120000"/>
              <a:buChar char="•"/>
              <a:defRPr sz="2200"/>
            </a:pPr>
            <a:r>
              <a:t>Inteligência Artificial</a:t>
            </a:r>
          </a:p>
          <a:p>
            <a:pPr marL="228600" indent="-228600">
              <a:buSzPct val="120000"/>
              <a:buChar char="•"/>
              <a:defRPr sz="2200"/>
            </a:pPr>
            <a:r>
              <a:t>Automatiza a construção de modelos para solucionar problemas!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25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326" name="Pipeline…"/>
          <p:cNvSpPr txBox="1"/>
          <p:nvPr/>
        </p:nvSpPr>
        <p:spPr>
          <a:xfrm>
            <a:off x="3148548" y="1881164"/>
            <a:ext cx="2846905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000">
                <a:solidFill>
                  <a:srgbClr val="FF2600"/>
                </a:solidFill>
              </a:defRPr>
            </a:pPr>
            <a:r>
              <a:t>Pipeline</a:t>
            </a:r>
          </a:p>
          <a:p>
            <a:pPr algn="ctr">
              <a:defRPr b="1" sz="2000">
                <a:solidFill>
                  <a:srgbClr val="FF2600"/>
                </a:solidFill>
              </a:defRPr>
            </a:pPr>
            <a:r>
              <a:t>End-to-end solution</a:t>
            </a:r>
          </a:p>
        </p:txBody>
      </p:sp>
      <p:sp>
        <p:nvSpPr>
          <p:cNvPr id="327" name="Dados"/>
          <p:cNvSpPr txBox="1"/>
          <p:nvPr/>
        </p:nvSpPr>
        <p:spPr>
          <a:xfrm>
            <a:off x="8241" y="4441779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Dados</a:t>
            </a:r>
          </a:p>
        </p:txBody>
      </p:sp>
      <p:pic>
        <p:nvPicPr>
          <p:cNvPr id="328" name="learning.png" descr="learn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7650" y="2890024"/>
            <a:ext cx="1509315" cy="1432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data.png" descr="dat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1450" y="3218408"/>
            <a:ext cx="775350" cy="775351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Algoritmo…"/>
          <p:cNvSpPr txBox="1"/>
          <p:nvPr/>
        </p:nvSpPr>
        <p:spPr>
          <a:xfrm>
            <a:off x="1881423" y="4419938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Algoritmo</a:t>
            </a:r>
          </a:p>
          <a:p>
            <a:pPr algn="ctr">
              <a:defRPr b="1"/>
            </a:pPr>
            <a:r>
              <a:t>AM</a:t>
            </a:r>
          </a:p>
        </p:txBody>
      </p:sp>
      <p:pic>
        <p:nvPicPr>
          <p:cNvPr id="331" name="knowledge.jpg" descr="knowled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09502" y="2898272"/>
            <a:ext cx="1311303" cy="143212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hecimento"/>
          <p:cNvSpPr txBox="1"/>
          <p:nvPr/>
        </p:nvSpPr>
        <p:spPr>
          <a:xfrm>
            <a:off x="4281751" y="4441779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Conhecimento</a:t>
            </a:r>
          </a:p>
        </p:txBody>
      </p:sp>
      <p:sp>
        <p:nvSpPr>
          <p:cNvPr id="333" name="Line"/>
          <p:cNvSpPr/>
          <p:nvPr/>
        </p:nvSpPr>
        <p:spPr>
          <a:xfrm>
            <a:off x="1565524" y="3614332"/>
            <a:ext cx="533401" cy="1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34" name="Line"/>
          <p:cNvSpPr/>
          <p:nvPr/>
        </p:nvSpPr>
        <p:spPr>
          <a:xfrm>
            <a:off x="3891533" y="3614332"/>
            <a:ext cx="533401" cy="1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35" name="Line"/>
          <p:cNvSpPr/>
          <p:nvPr/>
        </p:nvSpPr>
        <p:spPr>
          <a:xfrm>
            <a:off x="6105373" y="3614332"/>
            <a:ext cx="533401" cy="1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pic>
        <p:nvPicPr>
          <p:cNvPr id="336" name="solucao.jpg" descr="soluca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74302" y="2858405"/>
            <a:ext cx="1613945" cy="1495357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Solução"/>
          <p:cNvSpPr txBox="1"/>
          <p:nvPr/>
        </p:nvSpPr>
        <p:spPr>
          <a:xfrm>
            <a:off x="6682079" y="4441779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Solução</a:t>
            </a:r>
          </a:p>
        </p:txBody>
      </p:sp>
      <p:sp>
        <p:nvSpPr>
          <p:cNvPr id="338" name="Inteligência Artificial…"/>
          <p:cNvSpPr/>
          <p:nvPr/>
        </p:nvSpPr>
        <p:spPr>
          <a:xfrm>
            <a:off x="595352" y="5235240"/>
            <a:ext cx="7871001" cy="808050"/>
          </a:xfrm>
          <a:prstGeom prst="rect">
            <a:avLst/>
          </a:prstGeom>
          <a:solidFill>
            <a:schemeClr val="accent1">
              <a:lumOff val="14901"/>
            </a:schemeClr>
          </a:solidFill>
          <a:ln w="25400">
            <a:solidFill>
              <a:srgbClr val="0433FF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228600" indent="-228600">
              <a:buSzPct val="120000"/>
              <a:buChar char="•"/>
              <a:defRPr sz="2200"/>
            </a:pPr>
            <a:r>
              <a:t>Inteligência Artificial</a:t>
            </a:r>
          </a:p>
          <a:p>
            <a:pPr marL="228600" indent="-228600">
              <a:buSzPct val="120000"/>
              <a:buChar char="•"/>
              <a:defRPr sz="2200"/>
            </a:pPr>
            <a:r>
              <a:t>Automatiza a construção de modelos para solucionar problemas!</a:t>
            </a:r>
          </a:p>
        </p:txBody>
      </p:sp>
      <p:sp>
        <p:nvSpPr>
          <p:cNvPr id="339" name="Rectangle"/>
          <p:cNvSpPr/>
          <p:nvPr/>
        </p:nvSpPr>
        <p:spPr>
          <a:xfrm>
            <a:off x="468694" y="2738191"/>
            <a:ext cx="8124316" cy="2277562"/>
          </a:xfrm>
          <a:prstGeom prst="rect">
            <a:avLst/>
          </a:prstGeom>
          <a:ln w="254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42" name="1."/>
          <p:cNvSpPr txBox="1"/>
          <p:nvPr/>
        </p:nvSpPr>
        <p:spPr>
          <a:xfrm>
            <a:off x="1471612" y="2369221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343" name="1."/>
          <p:cNvSpPr txBox="1"/>
          <p:nvPr/>
        </p:nvSpPr>
        <p:spPr>
          <a:xfrm>
            <a:off x="1333500" y="23073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344" name="1."/>
          <p:cNvSpPr txBox="1"/>
          <p:nvPr/>
        </p:nvSpPr>
        <p:spPr>
          <a:xfrm>
            <a:off x="1471612" y="2381921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345" name="1."/>
          <p:cNvSpPr txBox="1"/>
          <p:nvPr/>
        </p:nvSpPr>
        <p:spPr>
          <a:xfrm>
            <a:off x="1333500" y="23200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346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Roteiro</a:t>
            </a:r>
          </a:p>
        </p:txBody>
      </p:sp>
      <p:grpSp>
        <p:nvGrpSpPr>
          <p:cNvPr id="349" name="Group"/>
          <p:cNvGrpSpPr/>
          <p:nvPr/>
        </p:nvGrpSpPr>
        <p:grpSpPr>
          <a:xfrm>
            <a:off x="866139" y="4693423"/>
            <a:ext cx="366714" cy="373791"/>
            <a:chOff x="0" y="0"/>
            <a:chExt cx="366712" cy="373790"/>
          </a:xfrm>
        </p:grpSpPr>
        <p:sp>
          <p:nvSpPr>
            <p:cNvPr id="34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8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350" name="Rounded Rectangle"/>
          <p:cNvSpPr/>
          <p:nvPr/>
        </p:nvSpPr>
        <p:spPr>
          <a:xfrm>
            <a:off x="685800" y="2391708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353" name="Group"/>
          <p:cNvGrpSpPr/>
          <p:nvPr/>
        </p:nvGrpSpPr>
        <p:grpSpPr>
          <a:xfrm>
            <a:off x="876300" y="4155948"/>
            <a:ext cx="366713" cy="373791"/>
            <a:chOff x="0" y="0"/>
            <a:chExt cx="366712" cy="373790"/>
          </a:xfrm>
        </p:grpSpPr>
        <p:sp>
          <p:nvSpPr>
            <p:cNvPr id="35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52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354" name="Introdução"/>
          <p:cNvSpPr txBox="1"/>
          <p:nvPr/>
        </p:nvSpPr>
        <p:spPr>
          <a:xfrm>
            <a:off x="1371600" y="1920875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357" name="Group"/>
          <p:cNvGrpSpPr/>
          <p:nvPr/>
        </p:nvGrpSpPr>
        <p:grpSpPr>
          <a:xfrm>
            <a:off x="876300" y="1916542"/>
            <a:ext cx="366713" cy="373791"/>
            <a:chOff x="0" y="0"/>
            <a:chExt cx="366712" cy="373790"/>
          </a:xfrm>
        </p:grpSpPr>
        <p:sp>
          <p:nvSpPr>
            <p:cNvPr id="35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56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360" name="Group"/>
          <p:cNvGrpSpPr/>
          <p:nvPr/>
        </p:nvGrpSpPr>
        <p:grpSpPr>
          <a:xfrm>
            <a:off x="879475" y="2482940"/>
            <a:ext cx="366713" cy="373791"/>
            <a:chOff x="0" y="0"/>
            <a:chExt cx="366712" cy="373790"/>
          </a:xfrm>
        </p:grpSpPr>
        <p:sp>
          <p:nvSpPr>
            <p:cNvPr id="35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59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363" name="Group"/>
          <p:cNvGrpSpPr/>
          <p:nvPr/>
        </p:nvGrpSpPr>
        <p:grpSpPr>
          <a:xfrm>
            <a:off x="879475" y="3049587"/>
            <a:ext cx="366713" cy="373791"/>
            <a:chOff x="0" y="0"/>
            <a:chExt cx="366712" cy="373790"/>
          </a:xfrm>
        </p:grpSpPr>
        <p:sp>
          <p:nvSpPr>
            <p:cNvPr id="36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2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366" name="Group"/>
          <p:cNvGrpSpPr/>
          <p:nvPr/>
        </p:nvGrpSpPr>
        <p:grpSpPr>
          <a:xfrm>
            <a:off x="876300" y="3606347"/>
            <a:ext cx="366713" cy="373792"/>
            <a:chOff x="0" y="0"/>
            <a:chExt cx="366712" cy="373790"/>
          </a:xfrm>
        </p:grpSpPr>
        <p:sp>
          <p:nvSpPr>
            <p:cNvPr id="36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5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367" name="Fluxo de ciência de dados"/>
          <p:cNvSpPr txBox="1"/>
          <p:nvPr/>
        </p:nvSpPr>
        <p:spPr>
          <a:xfrm>
            <a:off x="1361504" y="3597050"/>
            <a:ext cx="3264430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Fluxo de ciência de dados</a:t>
            </a:r>
          </a:p>
        </p:txBody>
      </p:sp>
      <p:sp>
        <p:nvSpPr>
          <p:cNvPr id="368" name="Aplicações"/>
          <p:cNvSpPr txBox="1"/>
          <p:nvPr/>
        </p:nvSpPr>
        <p:spPr>
          <a:xfrm>
            <a:off x="1371227" y="2500678"/>
            <a:ext cx="144389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Aplicações</a:t>
            </a:r>
          </a:p>
        </p:txBody>
      </p:sp>
      <p:sp>
        <p:nvSpPr>
          <p:cNvPr id="369" name="Conceitos gerais"/>
          <p:cNvSpPr txBox="1"/>
          <p:nvPr/>
        </p:nvSpPr>
        <p:spPr>
          <a:xfrm>
            <a:off x="1371227" y="3044644"/>
            <a:ext cx="2149460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Conceitos gerais</a:t>
            </a:r>
          </a:p>
        </p:txBody>
      </p:sp>
      <p:sp>
        <p:nvSpPr>
          <p:cNvPr id="370" name="Referências"/>
          <p:cNvSpPr txBox="1"/>
          <p:nvPr/>
        </p:nvSpPr>
        <p:spPr>
          <a:xfrm>
            <a:off x="1362517" y="4701270"/>
            <a:ext cx="1542861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371" name="Síntese"/>
          <p:cNvSpPr txBox="1"/>
          <p:nvPr/>
        </p:nvSpPr>
        <p:spPr>
          <a:xfrm>
            <a:off x="1372677" y="4163795"/>
            <a:ext cx="100621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4" name="Aplic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Aplicações</a:t>
            </a:r>
          </a:p>
        </p:txBody>
      </p:sp>
      <p:sp>
        <p:nvSpPr>
          <p:cNvPr id="375" name="Onde isso é usado?"/>
          <p:cNvSpPr txBox="1"/>
          <p:nvPr>
            <p:ph type="body" sz="quarter" idx="1"/>
          </p:nvPr>
        </p:nvSpPr>
        <p:spPr>
          <a:xfrm>
            <a:off x="457200" y="1719326"/>
            <a:ext cx="8229600" cy="494370"/>
          </a:xfrm>
          <a:prstGeom prst="rect">
            <a:avLst/>
          </a:prstGeom>
        </p:spPr>
        <p:txBody>
          <a:bodyPr/>
          <a:lstStyle>
            <a:lvl1pPr marL="457200" indent="-457200" defTabSz="457200">
              <a:spcBef>
                <a:spcPts val="0"/>
              </a:spcBef>
              <a:buClrTx/>
              <a:buSzPct val="100000"/>
              <a:buChar char="•"/>
              <a:defRPr sz="2400"/>
            </a:lvl1pPr>
          </a:lstStyle>
          <a:p>
            <a:pPr/>
            <a:r>
              <a:t>Onde isso é usado?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8" name="Aplic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Aplicações</a:t>
            </a:r>
          </a:p>
        </p:txBody>
      </p:sp>
      <p:sp>
        <p:nvSpPr>
          <p:cNvPr id="379" name="Onde isso é usado?  Sistemas Recomendadores"/>
          <p:cNvSpPr txBox="1"/>
          <p:nvPr>
            <p:ph type="body" sz="quarter" idx="1"/>
          </p:nvPr>
        </p:nvSpPr>
        <p:spPr>
          <a:xfrm>
            <a:off x="457200" y="1719326"/>
            <a:ext cx="8229600" cy="494370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spcBef>
                <a:spcPts val="0"/>
              </a:spcBef>
              <a:buClrTx/>
              <a:buSzPct val="100000"/>
              <a:buChar char="•"/>
              <a:defRPr sz="2400"/>
            </a:pPr>
            <a:r>
              <a:t>Onde isso é usado?  </a:t>
            </a:r>
            <a:r>
              <a:rPr b="1">
                <a:solidFill>
                  <a:srgbClr val="FF2600"/>
                </a:solidFill>
              </a:rPr>
              <a:t>Sistemas Recomendadores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82" name="netflix.png" descr="netfli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9744" y="3295938"/>
            <a:ext cx="750083" cy="750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movie.png" descr="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5049" y="3004070"/>
            <a:ext cx="2189629" cy="1457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series.png" descr="serie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15049" y="4339383"/>
            <a:ext cx="1942799" cy="1457100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Aplic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Aplicações</a:t>
            </a:r>
          </a:p>
        </p:txBody>
      </p:sp>
      <p:sp>
        <p:nvSpPr>
          <p:cNvPr id="386" name="Onde isso é usado?  Sistemas Recomendadores"/>
          <p:cNvSpPr txBox="1"/>
          <p:nvPr>
            <p:ph type="body" sz="quarter" idx="1"/>
          </p:nvPr>
        </p:nvSpPr>
        <p:spPr>
          <a:xfrm>
            <a:off x="457200" y="1719326"/>
            <a:ext cx="8229600" cy="494370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spcBef>
                <a:spcPts val="0"/>
              </a:spcBef>
              <a:buClrTx/>
              <a:buSzPct val="100000"/>
              <a:buChar char="•"/>
              <a:defRPr sz="2400"/>
            </a:pPr>
            <a:r>
              <a:t>Onde isso é usado?  </a:t>
            </a:r>
            <a:r>
              <a:rPr b="1">
                <a:solidFill>
                  <a:srgbClr val="FF2600"/>
                </a:solidFill>
              </a:rPr>
              <a:t>Sistemas Recomendadores</a:t>
            </a:r>
          </a:p>
        </p:txBody>
      </p:sp>
      <p:pic>
        <p:nvPicPr>
          <p:cNvPr id="387" name="prime.png" descr="prim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9506" y="4243292"/>
            <a:ext cx="750083" cy="750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hbogo.png" descr="hb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1433" y="3295938"/>
            <a:ext cx="750083" cy="750083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filmes"/>
          <p:cNvSpPr txBox="1"/>
          <p:nvPr/>
        </p:nvSpPr>
        <p:spPr>
          <a:xfrm>
            <a:off x="6715564" y="2853241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433FF"/>
                </a:solidFill>
              </a:defRPr>
            </a:lvl1pPr>
          </a:lstStyle>
          <a:p>
            <a:pPr/>
            <a:r>
              <a:t>filmes</a:t>
            </a:r>
          </a:p>
        </p:txBody>
      </p:sp>
      <p:sp>
        <p:nvSpPr>
          <p:cNvPr id="390" name="séries"/>
          <p:cNvSpPr txBox="1"/>
          <p:nvPr/>
        </p:nvSpPr>
        <p:spPr>
          <a:xfrm>
            <a:off x="6715564" y="5713128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433FF"/>
                </a:solidFill>
              </a:defRPr>
            </a:lvl1pPr>
          </a:lstStyle>
          <a:p>
            <a:pPr/>
            <a:r>
              <a:t>séries</a:t>
            </a:r>
          </a:p>
        </p:txBody>
      </p:sp>
      <p:sp>
        <p:nvSpPr>
          <p:cNvPr id="391" name="Serviços de…"/>
          <p:cNvSpPr txBox="1"/>
          <p:nvPr/>
        </p:nvSpPr>
        <p:spPr>
          <a:xfrm>
            <a:off x="73664" y="5195050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0433FF"/>
                </a:solidFill>
              </a:defRPr>
            </a:pPr>
            <a:r>
              <a:t>Serviços de </a:t>
            </a:r>
          </a:p>
          <a:p>
            <a:pPr algn="ctr">
              <a:defRPr b="1">
                <a:solidFill>
                  <a:srgbClr val="0433FF"/>
                </a:solidFill>
              </a:defRPr>
            </a:pPr>
            <a:r>
              <a:t>Streaming</a:t>
            </a:r>
          </a:p>
        </p:txBody>
      </p:sp>
      <p:pic>
        <p:nvPicPr>
          <p:cNvPr id="392" name="bot.jpeg" descr="bot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344367" y="3460944"/>
            <a:ext cx="1457100" cy="1457099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Recomendação"/>
          <p:cNvSpPr txBox="1"/>
          <p:nvPr/>
        </p:nvSpPr>
        <p:spPr>
          <a:xfrm>
            <a:off x="4513746" y="3807661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Recomendação</a:t>
            </a:r>
          </a:p>
        </p:txBody>
      </p:sp>
      <p:sp>
        <p:nvSpPr>
          <p:cNvPr id="394" name="Line"/>
          <p:cNvSpPr/>
          <p:nvPr/>
        </p:nvSpPr>
        <p:spPr>
          <a:xfrm>
            <a:off x="2165278" y="4374722"/>
            <a:ext cx="1006060" cy="1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395" name="Line"/>
          <p:cNvSpPr/>
          <p:nvPr/>
        </p:nvSpPr>
        <p:spPr>
          <a:xfrm>
            <a:off x="5305227" y="4374722"/>
            <a:ext cx="1006061" cy="1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8" name="bot.jpeg" descr="bo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4367" y="3460944"/>
            <a:ext cx="1457100" cy="1457099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Aplic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Aplicações</a:t>
            </a:r>
          </a:p>
        </p:txBody>
      </p:sp>
      <p:sp>
        <p:nvSpPr>
          <p:cNvPr id="400" name="Onde isso é usado?  Sistemas Recomendadores"/>
          <p:cNvSpPr txBox="1"/>
          <p:nvPr>
            <p:ph type="body" sz="quarter" idx="1"/>
          </p:nvPr>
        </p:nvSpPr>
        <p:spPr>
          <a:xfrm>
            <a:off x="457200" y="1719326"/>
            <a:ext cx="8229600" cy="494370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spcBef>
                <a:spcPts val="0"/>
              </a:spcBef>
              <a:buClrTx/>
              <a:buSzPct val="100000"/>
              <a:buChar char="•"/>
              <a:defRPr sz="2400"/>
            </a:pPr>
            <a:r>
              <a:t>Onde isso é usado?  </a:t>
            </a:r>
            <a:r>
              <a:rPr b="1">
                <a:solidFill>
                  <a:srgbClr val="FF2600"/>
                </a:solidFill>
              </a:rPr>
              <a:t>Sistemas Recomendadores</a:t>
            </a:r>
          </a:p>
        </p:txBody>
      </p:sp>
      <p:sp>
        <p:nvSpPr>
          <p:cNvPr id="401" name="Recomendação"/>
          <p:cNvSpPr txBox="1"/>
          <p:nvPr/>
        </p:nvSpPr>
        <p:spPr>
          <a:xfrm>
            <a:off x="4513746" y="3807661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Recomendação</a:t>
            </a:r>
          </a:p>
        </p:txBody>
      </p:sp>
      <p:sp>
        <p:nvSpPr>
          <p:cNvPr id="402" name="livros"/>
          <p:cNvSpPr txBox="1"/>
          <p:nvPr/>
        </p:nvSpPr>
        <p:spPr>
          <a:xfrm>
            <a:off x="6434017" y="2608709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433FF"/>
                </a:solidFill>
              </a:defRPr>
            </a:lvl1pPr>
          </a:lstStyle>
          <a:p>
            <a:pPr/>
            <a:r>
              <a:t>livros</a:t>
            </a:r>
          </a:p>
        </p:txBody>
      </p:sp>
      <p:sp>
        <p:nvSpPr>
          <p:cNvPr id="403" name="games"/>
          <p:cNvSpPr txBox="1"/>
          <p:nvPr/>
        </p:nvSpPr>
        <p:spPr>
          <a:xfrm>
            <a:off x="7497472" y="4110286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433FF"/>
                </a:solidFill>
              </a:defRPr>
            </a:lvl1pPr>
          </a:lstStyle>
          <a:p>
            <a:pPr/>
            <a:r>
              <a:t>games</a:t>
            </a:r>
          </a:p>
        </p:txBody>
      </p:sp>
      <p:sp>
        <p:nvSpPr>
          <p:cNvPr id="404" name="Produtos…"/>
          <p:cNvSpPr txBox="1"/>
          <p:nvPr/>
        </p:nvSpPr>
        <p:spPr>
          <a:xfrm>
            <a:off x="6434017" y="5952144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0433FF"/>
                </a:solidFill>
              </a:defRPr>
            </a:pPr>
            <a:r>
              <a:t>Produtos </a:t>
            </a:r>
          </a:p>
          <a:p>
            <a:pPr algn="ctr">
              <a:defRPr b="1">
                <a:solidFill>
                  <a:srgbClr val="0433FF"/>
                </a:solidFill>
              </a:defRPr>
            </a:pPr>
            <a:r>
              <a:t>em geral</a:t>
            </a:r>
          </a:p>
        </p:txBody>
      </p:sp>
      <p:sp>
        <p:nvSpPr>
          <p:cNvPr id="405" name="Serviços de…"/>
          <p:cNvSpPr txBox="1"/>
          <p:nvPr/>
        </p:nvSpPr>
        <p:spPr>
          <a:xfrm>
            <a:off x="73664" y="4999770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0433FF"/>
                </a:solidFill>
              </a:defRPr>
            </a:pPr>
            <a:r>
              <a:t>Serviços de </a:t>
            </a:r>
          </a:p>
          <a:p>
            <a:pPr algn="ctr">
              <a:defRPr b="1">
                <a:solidFill>
                  <a:srgbClr val="0433FF"/>
                </a:solidFill>
              </a:defRPr>
            </a:pPr>
            <a:r>
              <a:t>e-commerce</a:t>
            </a:r>
          </a:p>
        </p:txBody>
      </p:sp>
      <p:pic>
        <p:nvPicPr>
          <p:cNvPr id="406" name="store.jpg" descr="stor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363" y="3818084"/>
            <a:ext cx="1484369" cy="1113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books.jpeg" descr="books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38143" y="3111616"/>
            <a:ext cx="1133516" cy="634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games.png" descr="game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23843" y="3954901"/>
            <a:ext cx="762116" cy="762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roducts.png" descr="products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28161" y="4806929"/>
            <a:ext cx="1318639" cy="1113277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Line"/>
          <p:cNvSpPr/>
          <p:nvPr/>
        </p:nvSpPr>
        <p:spPr>
          <a:xfrm>
            <a:off x="2165278" y="4374722"/>
            <a:ext cx="1006060" cy="1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11" name="Line"/>
          <p:cNvSpPr/>
          <p:nvPr/>
        </p:nvSpPr>
        <p:spPr>
          <a:xfrm>
            <a:off x="5305227" y="4374722"/>
            <a:ext cx="1006061" cy="1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14" name="Onde isso é usado?  Bancos/Mercado financeiro"/>
          <p:cNvSpPr txBox="1"/>
          <p:nvPr>
            <p:ph type="body" sz="quarter" idx="1"/>
          </p:nvPr>
        </p:nvSpPr>
        <p:spPr>
          <a:xfrm>
            <a:off x="457200" y="1719326"/>
            <a:ext cx="8229600" cy="494370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spcBef>
                <a:spcPts val="0"/>
              </a:spcBef>
              <a:buClrTx/>
              <a:buSzPct val="100000"/>
              <a:buChar char="•"/>
              <a:defRPr sz="2400"/>
            </a:pPr>
            <a:r>
              <a:t>Onde isso é usado?  </a:t>
            </a:r>
            <a:r>
              <a:rPr b="1">
                <a:solidFill>
                  <a:srgbClr val="9437FF"/>
                </a:solidFill>
              </a:rPr>
              <a:t>Bancos/Mercado financeiro</a:t>
            </a:r>
          </a:p>
        </p:txBody>
      </p:sp>
      <p:sp>
        <p:nvSpPr>
          <p:cNvPr id="415" name="Aplic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Aplicações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18" name="nubank.jpg" descr="nuban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84" y="2424896"/>
            <a:ext cx="2805255" cy="1577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bradesco.png" descr="bradesc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21988" y="2282846"/>
            <a:ext cx="3937001" cy="207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boaVista.png" descr="boaVist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0644" y="4049460"/>
            <a:ext cx="2536135" cy="2502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serasa.jpg" descr="serasa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40743" y="4378364"/>
            <a:ext cx="3294040" cy="1844663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Aplic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Aplicações</a:t>
            </a:r>
          </a:p>
        </p:txBody>
      </p:sp>
      <p:sp>
        <p:nvSpPr>
          <p:cNvPr id="423" name="Onde isso é usado?  Bancos/Mercado financeiro"/>
          <p:cNvSpPr txBox="1"/>
          <p:nvPr>
            <p:ph type="body" sz="quarter" idx="1"/>
          </p:nvPr>
        </p:nvSpPr>
        <p:spPr>
          <a:xfrm>
            <a:off x="457200" y="1719326"/>
            <a:ext cx="8229600" cy="494370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spcBef>
                <a:spcPts val="0"/>
              </a:spcBef>
              <a:buClrTx/>
              <a:buSzPct val="100000"/>
              <a:buChar char="•"/>
              <a:defRPr sz="2400"/>
            </a:pPr>
            <a:r>
              <a:t>Onde isso é usado?  </a:t>
            </a:r>
            <a:r>
              <a:rPr b="1">
                <a:solidFill>
                  <a:srgbClr val="9437FF"/>
                </a:solidFill>
              </a:rPr>
              <a:t>Bancos/Mercado financeiro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6" name="1."/>
          <p:cNvSpPr txBox="1"/>
          <p:nvPr/>
        </p:nvSpPr>
        <p:spPr>
          <a:xfrm>
            <a:off x="1471612" y="2369221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67" name="1."/>
          <p:cNvSpPr txBox="1"/>
          <p:nvPr/>
        </p:nvSpPr>
        <p:spPr>
          <a:xfrm>
            <a:off x="1333500" y="23073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170" name="Group"/>
          <p:cNvGrpSpPr/>
          <p:nvPr/>
        </p:nvGrpSpPr>
        <p:grpSpPr>
          <a:xfrm>
            <a:off x="876300" y="3606347"/>
            <a:ext cx="366713" cy="373792"/>
            <a:chOff x="0" y="0"/>
            <a:chExt cx="366712" cy="373790"/>
          </a:xfrm>
        </p:grpSpPr>
        <p:sp>
          <p:nvSpPr>
            <p:cNvPr id="16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9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71" name="Fluxo de ciência de dados"/>
          <p:cNvSpPr txBox="1"/>
          <p:nvPr/>
        </p:nvSpPr>
        <p:spPr>
          <a:xfrm>
            <a:off x="1361504" y="3597050"/>
            <a:ext cx="3264430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Fluxo de ciência de dados</a:t>
            </a:r>
          </a:p>
        </p:txBody>
      </p:sp>
      <p:sp>
        <p:nvSpPr>
          <p:cNvPr id="172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Roteiro</a:t>
            </a:r>
          </a:p>
        </p:txBody>
      </p:sp>
      <p:sp>
        <p:nvSpPr>
          <p:cNvPr id="173" name="Introdução"/>
          <p:cNvSpPr txBox="1"/>
          <p:nvPr/>
        </p:nvSpPr>
        <p:spPr>
          <a:xfrm>
            <a:off x="1371600" y="1920875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876300" y="1916542"/>
            <a:ext cx="366713" cy="373791"/>
            <a:chOff x="0" y="0"/>
            <a:chExt cx="366712" cy="373790"/>
          </a:xfrm>
        </p:grpSpPr>
        <p:sp>
          <p:nvSpPr>
            <p:cNvPr id="17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5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79" name="Group"/>
          <p:cNvGrpSpPr/>
          <p:nvPr/>
        </p:nvGrpSpPr>
        <p:grpSpPr>
          <a:xfrm>
            <a:off x="879475" y="2482940"/>
            <a:ext cx="366713" cy="373791"/>
            <a:chOff x="0" y="0"/>
            <a:chExt cx="366712" cy="373790"/>
          </a:xfrm>
        </p:grpSpPr>
        <p:sp>
          <p:nvSpPr>
            <p:cNvPr id="17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8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80" name="Aplicações"/>
          <p:cNvSpPr txBox="1"/>
          <p:nvPr/>
        </p:nvSpPr>
        <p:spPr>
          <a:xfrm>
            <a:off x="1371227" y="2500678"/>
            <a:ext cx="144389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Aplicações</a:t>
            </a:r>
          </a:p>
        </p:txBody>
      </p:sp>
      <p:grpSp>
        <p:nvGrpSpPr>
          <p:cNvPr id="183" name="Group"/>
          <p:cNvGrpSpPr/>
          <p:nvPr/>
        </p:nvGrpSpPr>
        <p:grpSpPr>
          <a:xfrm>
            <a:off x="879475" y="3049587"/>
            <a:ext cx="366713" cy="373791"/>
            <a:chOff x="0" y="0"/>
            <a:chExt cx="366712" cy="373790"/>
          </a:xfrm>
        </p:grpSpPr>
        <p:sp>
          <p:nvSpPr>
            <p:cNvPr id="18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2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84" name="Conceitos gerais"/>
          <p:cNvSpPr txBox="1"/>
          <p:nvPr/>
        </p:nvSpPr>
        <p:spPr>
          <a:xfrm>
            <a:off x="1371227" y="3044644"/>
            <a:ext cx="2149460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Conceitos gerais</a:t>
            </a:r>
          </a:p>
        </p:txBody>
      </p:sp>
      <p:grpSp>
        <p:nvGrpSpPr>
          <p:cNvPr id="187" name="Group"/>
          <p:cNvGrpSpPr/>
          <p:nvPr/>
        </p:nvGrpSpPr>
        <p:grpSpPr>
          <a:xfrm>
            <a:off x="866139" y="4693423"/>
            <a:ext cx="366714" cy="373791"/>
            <a:chOff x="0" y="0"/>
            <a:chExt cx="366712" cy="373790"/>
          </a:xfrm>
        </p:grpSpPr>
        <p:sp>
          <p:nvSpPr>
            <p:cNvPr id="18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188" name="Referências"/>
          <p:cNvSpPr txBox="1"/>
          <p:nvPr/>
        </p:nvSpPr>
        <p:spPr>
          <a:xfrm>
            <a:off x="1362517" y="4701270"/>
            <a:ext cx="1542861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grpSp>
        <p:nvGrpSpPr>
          <p:cNvPr id="191" name="Group"/>
          <p:cNvGrpSpPr/>
          <p:nvPr/>
        </p:nvGrpSpPr>
        <p:grpSpPr>
          <a:xfrm>
            <a:off x="876300" y="4155948"/>
            <a:ext cx="366713" cy="373791"/>
            <a:chOff x="0" y="0"/>
            <a:chExt cx="366712" cy="373790"/>
          </a:xfrm>
        </p:grpSpPr>
        <p:sp>
          <p:nvSpPr>
            <p:cNvPr id="18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90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192" name="Síntese"/>
          <p:cNvSpPr txBox="1"/>
          <p:nvPr/>
        </p:nvSpPr>
        <p:spPr>
          <a:xfrm>
            <a:off x="1372677" y="4163795"/>
            <a:ext cx="100621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6" name="Aplic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Aplicações</a:t>
            </a:r>
          </a:p>
        </p:txBody>
      </p:sp>
      <p:sp>
        <p:nvSpPr>
          <p:cNvPr id="427" name="Onde isso é usado?  Bancos/Mercado financeiro"/>
          <p:cNvSpPr txBox="1"/>
          <p:nvPr>
            <p:ph type="body" sz="quarter" idx="1"/>
          </p:nvPr>
        </p:nvSpPr>
        <p:spPr>
          <a:xfrm>
            <a:off x="457200" y="1719326"/>
            <a:ext cx="8229600" cy="494370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spcBef>
                <a:spcPts val="0"/>
              </a:spcBef>
              <a:buClrTx/>
              <a:buSzPct val="100000"/>
              <a:buChar char="•"/>
              <a:defRPr sz="2400"/>
            </a:pPr>
            <a:r>
              <a:t>Onde isso é usado?  </a:t>
            </a:r>
            <a:r>
              <a:rPr b="1">
                <a:solidFill>
                  <a:srgbClr val="9437FF"/>
                </a:solidFill>
              </a:rPr>
              <a:t>Bancos/Mercado financeiro</a:t>
            </a:r>
          </a:p>
        </p:txBody>
      </p:sp>
      <p:pic>
        <p:nvPicPr>
          <p:cNvPr id="428" name="iconfinder_JD-15_2224480.png" descr="iconfinder_JD-15_222448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065" y="3291721"/>
            <a:ext cx="1559871" cy="15598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fatura.png" descr="fatur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6385" y="3729409"/>
            <a:ext cx="960841" cy="913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bot.jpeg" descr="bot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82052" y="3493361"/>
            <a:ext cx="1156592" cy="1156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reco.jpg" descr="rec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80549" y="3745635"/>
            <a:ext cx="1559871" cy="881328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Compras/…"/>
          <p:cNvSpPr txBox="1"/>
          <p:nvPr/>
        </p:nvSpPr>
        <p:spPr>
          <a:xfrm>
            <a:off x="189690" y="4792583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Compras/</a:t>
            </a:r>
          </a:p>
          <a:p>
            <a:pPr algn="ctr">
              <a:defRPr b="1"/>
            </a:pPr>
            <a:r>
              <a:t>transações</a:t>
            </a:r>
          </a:p>
        </p:txBody>
      </p:sp>
      <p:sp>
        <p:nvSpPr>
          <p:cNvPr id="433" name="Line"/>
          <p:cNvSpPr/>
          <p:nvPr/>
        </p:nvSpPr>
        <p:spPr>
          <a:xfrm>
            <a:off x="2009990" y="4186298"/>
            <a:ext cx="533401" cy="1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34" name="Line"/>
          <p:cNvSpPr/>
          <p:nvPr/>
        </p:nvSpPr>
        <p:spPr>
          <a:xfrm>
            <a:off x="4010219" y="4186298"/>
            <a:ext cx="533401" cy="1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35" name="Line"/>
          <p:cNvSpPr/>
          <p:nvPr/>
        </p:nvSpPr>
        <p:spPr>
          <a:xfrm>
            <a:off x="5892896" y="4186298"/>
            <a:ext cx="533401" cy="1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36" name="Dados…"/>
          <p:cNvSpPr txBox="1"/>
          <p:nvPr/>
        </p:nvSpPr>
        <p:spPr>
          <a:xfrm>
            <a:off x="2085809" y="4792583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Dados </a:t>
            </a:r>
          </a:p>
          <a:p>
            <a:pPr algn="ctr">
              <a:defRPr b="1"/>
            </a:pPr>
            <a:r>
              <a:t>históricos</a:t>
            </a:r>
          </a:p>
        </p:txBody>
      </p:sp>
      <p:sp>
        <p:nvSpPr>
          <p:cNvPr id="437" name="Ok / Suspeita"/>
          <p:cNvSpPr txBox="1"/>
          <p:nvPr/>
        </p:nvSpPr>
        <p:spPr>
          <a:xfrm>
            <a:off x="6385517" y="491323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rPr>
                <a:solidFill>
                  <a:srgbClr val="009051"/>
                </a:solidFill>
              </a:rPr>
              <a:t>Ok</a:t>
            </a:r>
            <a:r>
              <a:t> / </a:t>
            </a:r>
            <a:r>
              <a:rPr>
                <a:solidFill>
                  <a:srgbClr val="FF2600"/>
                </a:solidFill>
              </a:rPr>
              <a:t>Suspeita</a:t>
            </a:r>
          </a:p>
        </p:txBody>
      </p:sp>
      <p:sp>
        <p:nvSpPr>
          <p:cNvPr id="438" name="Deteção de Fraudes"/>
          <p:cNvSpPr txBox="1"/>
          <p:nvPr/>
        </p:nvSpPr>
        <p:spPr>
          <a:xfrm>
            <a:off x="413494" y="2983984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u="sng">
                <a:solidFill>
                  <a:srgbClr val="0433FF"/>
                </a:solidFill>
              </a:defRPr>
            </a:lvl1pPr>
          </a:lstStyle>
          <a:p>
            <a:pPr/>
            <a:r>
              <a:t>Deteção de Fraudes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41" name="Aplic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Aplicações</a:t>
            </a:r>
          </a:p>
        </p:txBody>
      </p:sp>
      <p:sp>
        <p:nvSpPr>
          <p:cNvPr id="442" name="Onde isso é usado?  Bancos/Mercado financeiro"/>
          <p:cNvSpPr txBox="1"/>
          <p:nvPr>
            <p:ph type="body" sz="quarter" idx="1"/>
          </p:nvPr>
        </p:nvSpPr>
        <p:spPr>
          <a:xfrm>
            <a:off x="457200" y="1719326"/>
            <a:ext cx="8229600" cy="494370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spcBef>
                <a:spcPts val="0"/>
              </a:spcBef>
              <a:buClrTx/>
              <a:buSzPct val="100000"/>
              <a:buChar char="•"/>
              <a:defRPr sz="2400"/>
            </a:pPr>
            <a:r>
              <a:t>Onde isso é usado?  </a:t>
            </a:r>
            <a:r>
              <a:rPr b="1">
                <a:solidFill>
                  <a:srgbClr val="9437FF"/>
                </a:solidFill>
              </a:rPr>
              <a:t>Bancos/Mercado financeiro</a:t>
            </a:r>
          </a:p>
        </p:txBody>
      </p:sp>
      <p:pic>
        <p:nvPicPr>
          <p:cNvPr id="443" name="iconfinder_JD-15_2224480.png" descr="iconfinder_JD-15_222448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6691" y="2288495"/>
            <a:ext cx="1331113" cy="1331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fatura.png" descr="fatur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7197" y="5040263"/>
            <a:ext cx="726457" cy="690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bot.jpeg" descr="bot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82052" y="3493361"/>
            <a:ext cx="1156592" cy="1156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reco.jpg" descr="rec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40409" y="2967649"/>
            <a:ext cx="1559871" cy="881328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Line"/>
          <p:cNvSpPr/>
          <p:nvPr/>
        </p:nvSpPr>
        <p:spPr>
          <a:xfrm>
            <a:off x="2127543" y="4186298"/>
            <a:ext cx="533401" cy="1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48" name="Line"/>
          <p:cNvSpPr/>
          <p:nvPr/>
        </p:nvSpPr>
        <p:spPr>
          <a:xfrm>
            <a:off x="4010219" y="4186298"/>
            <a:ext cx="533401" cy="1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49" name="Line"/>
          <p:cNvSpPr/>
          <p:nvPr/>
        </p:nvSpPr>
        <p:spPr>
          <a:xfrm>
            <a:off x="5892896" y="4186298"/>
            <a:ext cx="533401" cy="1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50" name="Dados…"/>
          <p:cNvSpPr txBox="1"/>
          <p:nvPr/>
        </p:nvSpPr>
        <p:spPr>
          <a:xfrm>
            <a:off x="4089464" y="5929617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Dados </a:t>
            </a:r>
          </a:p>
          <a:p>
            <a:pPr algn="ctr">
              <a:defRPr b="1"/>
            </a:pPr>
            <a:r>
              <a:t>usuário/cliente</a:t>
            </a:r>
          </a:p>
        </p:txBody>
      </p:sp>
      <p:sp>
        <p:nvSpPr>
          <p:cNvPr id="451" name="Sim / Não"/>
          <p:cNvSpPr txBox="1"/>
          <p:nvPr/>
        </p:nvSpPr>
        <p:spPr>
          <a:xfrm>
            <a:off x="6449460" y="3847499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rPr>
                <a:solidFill>
                  <a:srgbClr val="009051"/>
                </a:solidFill>
              </a:rPr>
              <a:t>Sim</a:t>
            </a:r>
            <a:r>
              <a:t> / </a:t>
            </a:r>
            <a:r>
              <a:rPr>
                <a:solidFill>
                  <a:srgbClr val="FF2600"/>
                </a:solidFill>
              </a:rPr>
              <a:t>Não</a:t>
            </a:r>
          </a:p>
        </p:txBody>
      </p:sp>
      <p:pic>
        <p:nvPicPr>
          <p:cNvPr id="452" name="bank.jpg" descr="bank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68648" y="3493361"/>
            <a:ext cx="1251059" cy="1251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user.jpg" descr="user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30482" y="3326436"/>
            <a:ext cx="1742809" cy="1719726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Rectangle"/>
          <p:cNvSpPr/>
          <p:nvPr/>
        </p:nvSpPr>
        <p:spPr>
          <a:xfrm>
            <a:off x="4636360" y="2287977"/>
            <a:ext cx="1083234" cy="3567359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455" name="power.jpg" descr="power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57115" y="4535144"/>
            <a:ext cx="726458" cy="689837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Liberação de crédito"/>
          <p:cNvSpPr txBox="1"/>
          <p:nvPr/>
        </p:nvSpPr>
        <p:spPr>
          <a:xfrm>
            <a:off x="6449460" y="2619367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433FF"/>
                </a:solidFill>
              </a:defRPr>
            </a:lvl1pPr>
          </a:lstStyle>
          <a:p>
            <a:pPr/>
            <a:r>
              <a:t>Liberação de crédito</a:t>
            </a:r>
          </a:p>
        </p:txBody>
      </p:sp>
      <p:sp>
        <p:nvSpPr>
          <p:cNvPr id="457" name="produtos (poder…"/>
          <p:cNvSpPr txBox="1"/>
          <p:nvPr/>
        </p:nvSpPr>
        <p:spPr>
          <a:xfrm>
            <a:off x="6449460" y="5396358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0433FF"/>
                </a:solidFill>
              </a:defRPr>
            </a:pPr>
            <a:r>
              <a:t>produtos (poder </a:t>
            </a:r>
          </a:p>
          <a:p>
            <a:pPr algn="ctr">
              <a:defRPr b="1">
                <a:solidFill>
                  <a:srgbClr val="0433FF"/>
                </a:solidFill>
              </a:defRPr>
            </a:pPr>
            <a:r>
              <a:t>de compra)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60" name="Onde isso é usado?  Sistemas Médicos (healthcare)"/>
          <p:cNvSpPr txBox="1"/>
          <p:nvPr>
            <p:ph type="body" idx="1"/>
          </p:nvPr>
        </p:nvSpPr>
        <p:spPr>
          <a:xfrm>
            <a:off x="457200" y="1719326"/>
            <a:ext cx="8229600" cy="4083160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spcBef>
                <a:spcPts val="0"/>
              </a:spcBef>
              <a:buClrTx/>
              <a:buSzPct val="100000"/>
              <a:buChar char="•"/>
              <a:defRPr sz="2400"/>
            </a:pPr>
            <a:r>
              <a:t>Onde isso é usado?  </a:t>
            </a:r>
            <a:r>
              <a:rPr b="1">
                <a:solidFill>
                  <a:srgbClr val="008F00"/>
                </a:solidFill>
              </a:rPr>
              <a:t>Sistemas Médicos (healthcare)</a:t>
            </a:r>
          </a:p>
        </p:txBody>
      </p:sp>
      <p:sp>
        <p:nvSpPr>
          <p:cNvPr id="461" name="Aplic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Aplicações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64" name="Onde isso é usado?  Sistemas Médicos"/>
          <p:cNvSpPr txBox="1"/>
          <p:nvPr>
            <p:ph type="body" sz="quarter" idx="1"/>
          </p:nvPr>
        </p:nvSpPr>
        <p:spPr>
          <a:xfrm>
            <a:off x="457200" y="1719326"/>
            <a:ext cx="8229600" cy="494370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spcBef>
                <a:spcPts val="0"/>
              </a:spcBef>
              <a:buClrTx/>
              <a:buSzPct val="100000"/>
              <a:buChar char="•"/>
              <a:defRPr sz="2400"/>
            </a:pPr>
            <a:r>
              <a:t>Onde isso é usado?  </a:t>
            </a:r>
            <a:r>
              <a:rPr b="1">
                <a:solidFill>
                  <a:srgbClr val="008F00"/>
                </a:solidFill>
              </a:rPr>
              <a:t>Sistemas Médicos</a:t>
            </a:r>
          </a:p>
        </p:txBody>
      </p:sp>
      <p:pic>
        <p:nvPicPr>
          <p:cNvPr id="465" name="health.jpg" descr="healt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437" y="2415371"/>
            <a:ext cx="8051126" cy="3203677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Aplic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Aplicações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69" name="Onde isso é usado?  Sistemas Médicos"/>
          <p:cNvSpPr txBox="1"/>
          <p:nvPr>
            <p:ph type="body" sz="quarter" idx="1"/>
          </p:nvPr>
        </p:nvSpPr>
        <p:spPr>
          <a:xfrm>
            <a:off x="457200" y="1719326"/>
            <a:ext cx="8229600" cy="494370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spcBef>
                <a:spcPts val="0"/>
              </a:spcBef>
              <a:buClrTx/>
              <a:buSzPct val="100000"/>
              <a:buChar char="•"/>
              <a:defRPr sz="2400"/>
            </a:pPr>
            <a:r>
              <a:t>Onde isso é usado?  </a:t>
            </a:r>
            <a:r>
              <a:rPr b="1">
                <a:solidFill>
                  <a:srgbClr val="008F00"/>
                </a:solidFill>
              </a:rPr>
              <a:t>Sistemas Médicos</a:t>
            </a:r>
          </a:p>
        </p:txBody>
      </p:sp>
      <p:sp>
        <p:nvSpPr>
          <p:cNvPr id="470" name="Aplic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Aplicações</a:t>
            </a:r>
          </a:p>
        </p:txBody>
      </p:sp>
      <p:pic>
        <p:nvPicPr>
          <p:cNvPr id="471" name="diag.jpg" descr="dia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2" y="2378858"/>
            <a:ext cx="6656676" cy="3954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4" name="Onde isso é usado?  Reconhecimento de Imagens"/>
          <p:cNvSpPr txBox="1"/>
          <p:nvPr>
            <p:ph type="body" sz="quarter" idx="1"/>
          </p:nvPr>
        </p:nvSpPr>
        <p:spPr>
          <a:xfrm>
            <a:off x="457200" y="1678177"/>
            <a:ext cx="8229600" cy="534815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spcBef>
                <a:spcPts val="0"/>
              </a:spcBef>
              <a:buClrTx/>
              <a:buSzPct val="100000"/>
              <a:buChar char="•"/>
              <a:defRPr sz="2400"/>
            </a:pPr>
            <a:r>
              <a:t>Onde isso é usado?  </a:t>
            </a:r>
            <a:r>
              <a:rPr b="1">
                <a:solidFill>
                  <a:srgbClr val="FF9300"/>
                </a:solidFill>
              </a:rPr>
              <a:t>Reconhecimento de Imagens</a:t>
            </a:r>
          </a:p>
        </p:txBody>
      </p:sp>
      <p:sp>
        <p:nvSpPr>
          <p:cNvPr id="475" name="Aplic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Aplicações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78" name="sec2.jpeg" descr="sec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8516" y="2909111"/>
            <a:ext cx="4047126" cy="2698085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Oval"/>
          <p:cNvSpPr/>
          <p:nvPr/>
        </p:nvSpPr>
        <p:spPr>
          <a:xfrm>
            <a:off x="7430400" y="2726521"/>
            <a:ext cx="1033347" cy="965201"/>
          </a:xfrm>
          <a:prstGeom prst="ellipse">
            <a:avLst/>
          </a:prstGeom>
          <a:ln w="25400">
            <a:solidFill>
              <a:srgbClr val="FF2600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80" name="Line"/>
          <p:cNvSpPr/>
          <p:nvPr/>
        </p:nvSpPr>
        <p:spPr>
          <a:xfrm flipV="1">
            <a:off x="5485578" y="3151584"/>
            <a:ext cx="1884872" cy="153443"/>
          </a:xfrm>
          <a:prstGeom prst="line">
            <a:avLst/>
          </a:prstGeom>
          <a:ln w="25400">
            <a:solidFill>
              <a:srgbClr val="FF2600"/>
            </a:solidFill>
            <a:prstDash val="sysDot"/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1" name="Aplic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Aplicações</a:t>
            </a:r>
          </a:p>
        </p:txBody>
      </p:sp>
      <p:sp>
        <p:nvSpPr>
          <p:cNvPr id="482" name="Onde isso é usado?  Reconhecimento de Imagens"/>
          <p:cNvSpPr txBox="1"/>
          <p:nvPr>
            <p:ph type="body" sz="quarter" idx="1"/>
          </p:nvPr>
        </p:nvSpPr>
        <p:spPr>
          <a:xfrm>
            <a:off x="457200" y="1678177"/>
            <a:ext cx="8229600" cy="534815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spcBef>
                <a:spcPts val="0"/>
              </a:spcBef>
              <a:buClrTx/>
              <a:buSzPct val="100000"/>
              <a:buChar char="•"/>
              <a:defRPr sz="2400"/>
            </a:pPr>
            <a:r>
              <a:t>Onde isso é usado?  </a:t>
            </a:r>
            <a:r>
              <a:rPr b="1">
                <a:solidFill>
                  <a:srgbClr val="FF9300"/>
                </a:solidFill>
              </a:rPr>
              <a:t>Reconhecimento de Imagens</a:t>
            </a:r>
          </a:p>
        </p:txBody>
      </p:sp>
      <p:sp>
        <p:nvSpPr>
          <p:cNvPr id="483" name="Sistemas de Segurança"/>
          <p:cNvSpPr txBox="1"/>
          <p:nvPr/>
        </p:nvSpPr>
        <p:spPr>
          <a:xfrm>
            <a:off x="289516" y="2394681"/>
            <a:ext cx="241140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433FF"/>
                </a:solidFill>
              </a:defRPr>
            </a:lvl1pPr>
          </a:lstStyle>
          <a:p>
            <a:pPr/>
            <a:r>
              <a:t>Sistemas de Segurança</a:t>
            </a:r>
          </a:p>
        </p:txBody>
      </p:sp>
      <p:pic>
        <p:nvPicPr>
          <p:cNvPr id="484" name="safe.jpg" descr="saf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328" y="2909111"/>
            <a:ext cx="4045151" cy="2698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87" name="Aplic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Aplicações</a:t>
            </a:r>
          </a:p>
        </p:txBody>
      </p:sp>
      <p:sp>
        <p:nvSpPr>
          <p:cNvPr id="488" name="Onde isso é usado?  Reconhecimento de Imagens"/>
          <p:cNvSpPr txBox="1"/>
          <p:nvPr>
            <p:ph type="body" sz="quarter" idx="1"/>
          </p:nvPr>
        </p:nvSpPr>
        <p:spPr>
          <a:xfrm>
            <a:off x="457200" y="1678177"/>
            <a:ext cx="8229600" cy="534815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spcBef>
                <a:spcPts val="0"/>
              </a:spcBef>
              <a:buClrTx/>
              <a:buSzPct val="100000"/>
              <a:buChar char="•"/>
              <a:defRPr sz="2400"/>
            </a:pPr>
            <a:r>
              <a:t>Onde isso é usado?  </a:t>
            </a:r>
            <a:r>
              <a:rPr b="1">
                <a:solidFill>
                  <a:srgbClr val="FF9300"/>
                </a:solidFill>
              </a:rPr>
              <a:t>Reconhecimento de Imagens</a:t>
            </a:r>
          </a:p>
        </p:txBody>
      </p:sp>
      <p:sp>
        <p:nvSpPr>
          <p:cNvPr id="489" name="Sistemas de Vigilância"/>
          <p:cNvSpPr txBox="1"/>
          <p:nvPr/>
        </p:nvSpPr>
        <p:spPr>
          <a:xfrm>
            <a:off x="236230" y="2394681"/>
            <a:ext cx="241140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0433FF"/>
                </a:solidFill>
              </a:defRPr>
            </a:lvl1pPr>
          </a:lstStyle>
          <a:p>
            <a:pPr/>
            <a:r>
              <a:t>Sistemas de Vigilância</a:t>
            </a:r>
          </a:p>
        </p:txBody>
      </p:sp>
      <p:pic>
        <p:nvPicPr>
          <p:cNvPr id="490" name="tolls.jpg" descr="toll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373" y="2909112"/>
            <a:ext cx="4058618" cy="2662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hqdefault.jpg" descr="hqdefaul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71816" y="2909112"/>
            <a:ext cx="3549937" cy="26624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94" name="Onde isso é usado?  Veículos Autônomos"/>
          <p:cNvSpPr txBox="1"/>
          <p:nvPr>
            <p:ph type="body" sz="quarter" idx="1"/>
          </p:nvPr>
        </p:nvSpPr>
        <p:spPr>
          <a:xfrm>
            <a:off x="457200" y="1719326"/>
            <a:ext cx="8229600" cy="494370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spcBef>
                <a:spcPts val="0"/>
              </a:spcBef>
              <a:buClrTx/>
              <a:buSzPct val="100000"/>
              <a:buChar char="•"/>
              <a:defRPr sz="2400"/>
            </a:pPr>
            <a:r>
              <a:t>Onde isso é usado?  </a:t>
            </a:r>
            <a:r>
              <a:rPr b="1">
                <a:solidFill>
                  <a:srgbClr val="0433FF"/>
                </a:solidFill>
              </a:rPr>
              <a:t>Veículos Autônomos</a:t>
            </a:r>
          </a:p>
        </p:txBody>
      </p:sp>
      <p:sp>
        <p:nvSpPr>
          <p:cNvPr id="495" name="Aplic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Aplicações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98" name="uberCar.png" descr="uberCa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840" y="2670243"/>
            <a:ext cx="3700597" cy="2694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teslaCar.jpeg" descr="teslaCar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6750" y="2686084"/>
            <a:ext cx="4286839" cy="2662353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Uber"/>
          <p:cNvSpPr txBox="1"/>
          <p:nvPr/>
        </p:nvSpPr>
        <p:spPr>
          <a:xfrm>
            <a:off x="1143725" y="5492632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Uber</a:t>
            </a:r>
          </a:p>
        </p:txBody>
      </p:sp>
      <p:sp>
        <p:nvSpPr>
          <p:cNvPr id="501" name="Tesla"/>
          <p:cNvSpPr txBox="1"/>
          <p:nvPr/>
        </p:nvSpPr>
        <p:spPr>
          <a:xfrm>
            <a:off x="5423117" y="5492632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Tesla</a:t>
            </a:r>
          </a:p>
        </p:txBody>
      </p:sp>
      <p:sp>
        <p:nvSpPr>
          <p:cNvPr id="502" name="Aplic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Aplicações</a:t>
            </a:r>
          </a:p>
        </p:txBody>
      </p:sp>
      <p:sp>
        <p:nvSpPr>
          <p:cNvPr id="503" name="Onde isso é usado?  Veículos Autônomos"/>
          <p:cNvSpPr txBox="1"/>
          <p:nvPr>
            <p:ph type="body" sz="quarter" idx="1"/>
          </p:nvPr>
        </p:nvSpPr>
        <p:spPr>
          <a:xfrm>
            <a:off x="457200" y="1719326"/>
            <a:ext cx="8229600" cy="494370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spcBef>
                <a:spcPts val="0"/>
              </a:spcBef>
              <a:buClrTx/>
              <a:buSzPct val="100000"/>
              <a:buChar char="•"/>
              <a:defRPr sz="2400"/>
            </a:pPr>
            <a:r>
              <a:t>Onde isso é usado?  </a:t>
            </a:r>
            <a:r>
              <a:rPr b="1">
                <a:solidFill>
                  <a:srgbClr val="0433FF"/>
                </a:solidFill>
              </a:rPr>
              <a:t>Veículos Autônomos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5" name="1."/>
          <p:cNvSpPr txBox="1"/>
          <p:nvPr/>
        </p:nvSpPr>
        <p:spPr>
          <a:xfrm>
            <a:off x="1471612" y="2369221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96" name="1."/>
          <p:cNvSpPr txBox="1"/>
          <p:nvPr/>
        </p:nvSpPr>
        <p:spPr>
          <a:xfrm>
            <a:off x="1333500" y="23073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97" name="1."/>
          <p:cNvSpPr txBox="1"/>
          <p:nvPr/>
        </p:nvSpPr>
        <p:spPr>
          <a:xfrm>
            <a:off x="1471612" y="2381921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98" name="1."/>
          <p:cNvSpPr txBox="1"/>
          <p:nvPr/>
        </p:nvSpPr>
        <p:spPr>
          <a:xfrm>
            <a:off x="1333500" y="23200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201" name="Group"/>
          <p:cNvGrpSpPr/>
          <p:nvPr/>
        </p:nvGrpSpPr>
        <p:grpSpPr>
          <a:xfrm>
            <a:off x="876300" y="3606347"/>
            <a:ext cx="366713" cy="373792"/>
            <a:chOff x="0" y="0"/>
            <a:chExt cx="366712" cy="373790"/>
          </a:xfrm>
        </p:grpSpPr>
        <p:sp>
          <p:nvSpPr>
            <p:cNvPr id="19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0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202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Roteiro</a:t>
            </a:r>
          </a:p>
        </p:txBody>
      </p:sp>
      <p:grpSp>
        <p:nvGrpSpPr>
          <p:cNvPr id="205" name="Group"/>
          <p:cNvGrpSpPr/>
          <p:nvPr/>
        </p:nvGrpSpPr>
        <p:grpSpPr>
          <a:xfrm>
            <a:off x="879475" y="2482940"/>
            <a:ext cx="366713" cy="373791"/>
            <a:chOff x="0" y="0"/>
            <a:chExt cx="366712" cy="373790"/>
          </a:xfrm>
        </p:grpSpPr>
        <p:sp>
          <p:nvSpPr>
            <p:cNvPr id="20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4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208" name="Group"/>
          <p:cNvGrpSpPr/>
          <p:nvPr/>
        </p:nvGrpSpPr>
        <p:grpSpPr>
          <a:xfrm>
            <a:off x="879475" y="3049587"/>
            <a:ext cx="366713" cy="373791"/>
            <a:chOff x="0" y="0"/>
            <a:chExt cx="366712" cy="373790"/>
          </a:xfrm>
        </p:grpSpPr>
        <p:sp>
          <p:nvSpPr>
            <p:cNvPr id="206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7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211" name="Group"/>
          <p:cNvGrpSpPr/>
          <p:nvPr/>
        </p:nvGrpSpPr>
        <p:grpSpPr>
          <a:xfrm>
            <a:off x="866139" y="4693423"/>
            <a:ext cx="366714" cy="373791"/>
            <a:chOff x="0" y="0"/>
            <a:chExt cx="366712" cy="373790"/>
          </a:xfrm>
        </p:grpSpPr>
        <p:sp>
          <p:nvSpPr>
            <p:cNvPr id="20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0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212" name="Rounded Rectangle"/>
          <p:cNvSpPr/>
          <p:nvPr/>
        </p:nvSpPr>
        <p:spPr>
          <a:xfrm>
            <a:off x="685800" y="1833132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215" name="Group"/>
          <p:cNvGrpSpPr/>
          <p:nvPr/>
        </p:nvGrpSpPr>
        <p:grpSpPr>
          <a:xfrm>
            <a:off x="876300" y="4155948"/>
            <a:ext cx="366713" cy="373791"/>
            <a:chOff x="0" y="0"/>
            <a:chExt cx="366712" cy="373790"/>
          </a:xfrm>
        </p:grpSpPr>
        <p:sp>
          <p:nvSpPr>
            <p:cNvPr id="21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4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216" name="Introdução"/>
          <p:cNvSpPr txBox="1"/>
          <p:nvPr/>
        </p:nvSpPr>
        <p:spPr>
          <a:xfrm>
            <a:off x="1371600" y="1920875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219" name="Group"/>
          <p:cNvGrpSpPr/>
          <p:nvPr/>
        </p:nvGrpSpPr>
        <p:grpSpPr>
          <a:xfrm>
            <a:off x="876300" y="1916542"/>
            <a:ext cx="366713" cy="373791"/>
            <a:chOff x="0" y="0"/>
            <a:chExt cx="366712" cy="373790"/>
          </a:xfrm>
        </p:grpSpPr>
        <p:sp>
          <p:nvSpPr>
            <p:cNvPr id="21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8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220" name="Fluxo de ciência de dados"/>
          <p:cNvSpPr txBox="1"/>
          <p:nvPr/>
        </p:nvSpPr>
        <p:spPr>
          <a:xfrm>
            <a:off x="1361504" y="3597050"/>
            <a:ext cx="3264430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Fluxo de ciência de dados</a:t>
            </a:r>
          </a:p>
        </p:txBody>
      </p:sp>
      <p:sp>
        <p:nvSpPr>
          <p:cNvPr id="221" name="Aplicações"/>
          <p:cNvSpPr txBox="1"/>
          <p:nvPr/>
        </p:nvSpPr>
        <p:spPr>
          <a:xfrm>
            <a:off x="1371227" y="2500678"/>
            <a:ext cx="144389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Aplicações</a:t>
            </a:r>
          </a:p>
        </p:txBody>
      </p:sp>
      <p:sp>
        <p:nvSpPr>
          <p:cNvPr id="222" name="Conceitos gerais"/>
          <p:cNvSpPr txBox="1"/>
          <p:nvPr/>
        </p:nvSpPr>
        <p:spPr>
          <a:xfrm>
            <a:off x="1371227" y="3044644"/>
            <a:ext cx="2149460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Conceitos gerais</a:t>
            </a:r>
          </a:p>
        </p:txBody>
      </p:sp>
      <p:sp>
        <p:nvSpPr>
          <p:cNvPr id="223" name="Referências"/>
          <p:cNvSpPr txBox="1"/>
          <p:nvPr/>
        </p:nvSpPr>
        <p:spPr>
          <a:xfrm>
            <a:off x="1362517" y="4701270"/>
            <a:ext cx="1542861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sp>
        <p:nvSpPr>
          <p:cNvPr id="224" name="Síntese"/>
          <p:cNvSpPr txBox="1"/>
          <p:nvPr/>
        </p:nvSpPr>
        <p:spPr>
          <a:xfrm>
            <a:off x="1372677" y="4163795"/>
            <a:ext cx="100621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06" name="carina1.jpg" descr="carina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251" y="2822660"/>
            <a:ext cx="3589062" cy="2488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IMG_2964.jpg" descr="IMG_296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10193" y="2822660"/>
            <a:ext cx="3732184" cy="2488123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LRM - ICMC/USP, São Carlos - SP"/>
          <p:cNvSpPr txBox="1"/>
          <p:nvPr/>
        </p:nvSpPr>
        <p:spPr>
          <a:xfrm>
            <a:off x="2199857" y="5588644"/>
            <a:ext cx="440212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LRM - ICMC/USP, São Carlos - SP</a:t>
            </a:r>
          </a:p>
        </p:txBody>
      </p:sp>
      <p:sp>
        <p:nvSpPr>
          <p:cNvPr id="509" name="Aplicaçõe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Aplicações</a:t>
            </a:r>
          </a:p>
        </p:txBody>
      </p:sp>
      <p:sp>
        <p:nvSpPr>
          <p:cNvPr id="510" name="Onde isso é usado?  Veículos Autônomos"/>
          <p:cNvSpPr txBox="1"/>
          <p:nvPr>
            <p:ph type="body" sz="quarter" idx="1"/>
          </p:nvPr>
        </p:nvSpPr>
        <p:spPr>
          <a:xfrm>
            <a:off x="457200" y="1719326"/>
            <a:ext cx="8229600" cy="494370"/>
          </a:xfrm>
          <a:prstGeom prst="rect">
            <a:avLst/>
          </a:prstGeom>
        </p:spPr>
        <p:txBody>
          <a:bodyPr/>
          <a:lstStyle/>
          <a:p>
            <a:pPr marL="457200" indent="-457200" defTabSz="457200">
              <a:spcBef>
                <a:spcPts val="0"/>
              </a:spcBef>
              <a:buClrTx/>
              <a:buSzPct val="100000"/>
              <a:buChar char="•"/>
              <a:defRPr sz="2400"/>
            </a:pPr>
            <a:r>
              <a:t>Onde isso é usado?  </a:t>
            </a:r>
            <a:r>
              <a:rPr b="1">
                <a:solidFill>
                  <a:srgbClr val="0433FF"/>
                </a:solidFill>
              </a:rPr>
              <a:t>Veículos Autônomos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13" name="1."/>
          <p:cNvSpPr txBox="1"/>
          <p:nvPr/>
        </p:nvSpPr>
        <p:spPr>
          <a:xfrm>
            <a:off x="1471612" y="2369221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514" name="1."/>
          <p:cNvSpPr txBox="1"/>
          <p:nvPr/>
        </p:nvSpPr>
        <p:spPr>
          <a:xfrm>
            <a:off x="1333500" y="23073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515" name="1."/>
          <p:cNvSpPr txBox="1"/>
          <p:nvPr/>
        </p:nvSpPr>
        <p:spPr>
          <a:xfrm>
            <a:off x="1471612" y="2381921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516" name="1."/>
          <p:cNvSpPr txBox="1"/>
          <p:nvPr/>
        </p:nvSpPr>
        <p:spPr>
          <a:xfrm>
            <a:off x="1333500" y="23200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grpSp>
        <p:nvGrpSpPr>
          <p:cNvPr id="519" name="Group"/>
          <p:cNvGrpSpPr/>
          <p:nvPr/>
        </p:nvGrpSpPr>
        <p:grpSpPr>
          <a:xfrm>
            <a:off x="876300" y="3606347"/>
            <a:ext cx="366713" cy="373792"/>
            <a:chOff x="0" y="0"/>
            <a:chExt cx="366712" cy="373790"/>
          </a:xfrm>
        </p:grpSpPr>
        <p:sp>
          <p:nvSpPr>
            <p:cNvPr id="51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18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520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Roteiro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866139" y="4693423"/>
            <a:ext cx="366714" cy="373791"/>
            <a:chOff x="0" y="0"/>
            <a:chExt cx="366712" cy="373790"/>
          </a:xfrm>
        </p:grpSpPr>
        <p:sp>
          <p:nvSpPr>
            <p:cNvPr id="52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2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524" name="Rounded Rectangle"/>
          <p:cNvSpPr/>
          <p:nvPr/>
        </p:nvSpPr>
        <p:spPr>
          <a:xfrm>
            <a:off x="685800" y="2961845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527" name="Group"/>
          <p:cNvGrpSpPr/>
          <p:nvPr/>
        </p:nvGrpSpPr>
        <p:grpSpPr>
          <a:xfrm>
            <a:off x="876300" y="4155948"/>
            <a:ext cx="366713" cy="373791"/>
            <a:chOff x="0" y="0"/>
            <a:chExt cx="366712" cy="373790"/>
          </a:xfrm>
        </p:grpSpPr>
        <p:sp>
          <p:nvSpPr>
            <p:cNvPr id="52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6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528" name="Introdução"/>
          <p:cNvSpPr txBox="1"/>
          <p:nvPr/>
        </p:nvSpPr>
        <p:spPr>
          <a:xfrm>
            <a:off x="1371600" y="1920875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531" name="Group"/>
          <p:cNvGrpSpPr/>
          <p:nvPr/>
        </p:nvGrpSpPr>
        <p:grpSpPr>
          <a:xfrm>
            <a:off x="876300" y="1916542"/>
            <a:ext cx="366713" cy="373791"/>
            <a:chOff x="0" y="0"/>
            <a:chExt cx="366712" cy="373790"/>
          </a:xfrm>
        </p:grpSpPr>
        <p:sp>
          <p:nvSpPr>
            <p:cNvPr id="52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0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534" name="Group"/>
          <p:cNvGrpSpPr/>
          <p:nvPr/>
        </p:nvGrpSpPr>
        <p:grpSpPr>
          <a:xfrm>
            <a:off x="879475" y="2482940"/>
            <a:ext cx="366713" cy="373791"/>
            <a:chOff x="0" y="0"/>
            <a:chExt cx="366712" cy="373790"/>
          </a:xfrm>
        </p:grpSpPr>
        <p:sp>
          <p:nvSpPr>
            <p:cNvPr id="532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3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535" name="Fluxo de ciência de dados"/>
          <p:cNvSpPr txBox="1"/>
          <p:nvPr/>
        </p:nvSpPr>
        <p:spPr>
          <a:xfrm>
            <a:off x="1361504" y="3597050"/>
            <a:ext cx="3264430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Fluxo de ciência de dados</a:t>
            </a:r>
          </a:p>
        </p:txBody>
      </p:sp>
      <p:sp>
        <p:nvSpPr>
          <p:cNvPr id="536" name="Aplicações"/>
          <p:cNvSpPr txBox="1"/>
          <p:nvPr/>
        </p:nvSpPr>
        <p:spPr>
          <a:xfrm>
            <a:off x="1371227" y="2500678"/>
            <a:ext cx="144389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Aplicações</a:t>
            </a:r>
          </a:p>
        </p:txBody>
      </p:sp>
      <p:sp>
        <p:nvSpPr>
          <p:cNvPr id="537" name="Conceitos gerais"/>
          <p:cNvSpPr txBox="1"/>
          <p:nvPr/>
        </p:nvSpPr>
        <p:spPr>
          <a:xfrm>
            <a:off x="1371227" y="3044644"/>
            <a:ext cx="2149460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Conceitos gerais</a:t>
            </a:r>
          </a:p>
        </p:txBody>
      </p:sp>
      <p:sp>
        <p:nvSpPr>
          <p:cNvPr id="538" name="Referências"/>
          <p:cNvSpPr txBox="1"/>
          <p:nvPr/>
        </p:nvSpPr>
        <p:spPr>
          <a:xfrm>
            <a:off x="1362517" y="4701270"/>
            <a:ext cx="1542861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grpSp>
        <p:nvGrpSpPr>
          <p:cNvPr id="541" name="Group"/>
          <p:cNvGrpSpPr/>
          <p:nvPr/>
        </p:nvGrpSpPr>
        <p:grpSpPr>
          <a:xfrm>
            <a:off x="879475" y="3049587"/>
            <a:ext cx="366713" cy="373791"/>
            <a:chOff x="0" y="0"/>
            <a:chExt cx="366712" cy="373790"/>
          </a:xfrm>
        </p:grpSpPr>
        <p:sp>
          <p:nvSpPr>
            <p:cNvPr id="539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40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542" name="Síntese"/>
          <p:cNvSpPr txBox="1"/>
          <p:nvPr/>
        </p:nvSpPr>
        <p:spPr>
          <a:xfrm>
            <a:off x="1372677" y="4163795"/>
            <a:ext cx="100621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45" name="Conceitos Gera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Conceitos Gerais</a:t>
            </a:r>
          </a:p>
        </p:txBody>
      </p:sp>
      <p:pic>
        <p:nvPicPr>
          <p:cNvPr id="546" name="ds-disciplines.png" descr="ds-disciplin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4742" y="1570037"/>
            <a:ext cx="7474516" cy="503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49" name="Conceitos Gerai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Conceitos Gerais</a:t>
            </a:r>
          </a:p>
        </p:txBody>
      </p:sp>
      <p:pic>
        <p:nvPicPr>
          <p:cNvPr id="550" name="ds-disciplines.png" descr="ds-disciplin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4742" y="1570037"/>
            <a:ext cx="7474516" cy="5038301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Oval"/>
          <p:cNvSpPr/>
          <p:nvPr/>
        </p:nvSpPr>
        <p:spPr>
          <a:xfrm>
            <a:off x="4228089" y="4154402"/>
            <a:ext cx="687822" cy="678123"/>
          </a:xfrm>
          <a:prstGeom prst="ellipse">
            <a:avLst/>
          </a:prstGeom>
          <a:ln w="38100">
            <a:solidFill>
              <a:srgbClr val="FF2600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552" name="Ciência de Dados…"/>
          <p:cNvSpPr txBox="1"/>
          <p:nvPr/>
        </p:nvSpPr>
        <p:spPr>
          <a:xfrm>
            <a:off x="5886496" y="2143082"/>
            <a:ext cx="214176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200">
                <a:solidFill>
                  <a:srgbClr val="FF2600"/>
                </a:solidFill>
              </a:defRPr>
            </a:pPr>
            <a:r>
              <a:t>Ciência de Dados</a:t>
            </a:r>
          </a:p>
          <a:p>
            <a:pPr algn="ctr">
              <a:defRPr b="1" sz="2200">
                <a:solidFill>
                  <a:srgbClr val="FF2600"/>
                </a:solidFill>
              </a:defRPr>
            </a:pPr>
            <a:r>
              <a:t>(Data science)</a:t>
            </a:r>
          </a:p>
        </p:txBody>
      </p:sp>
      <p:sp>
        <p:nvSpPr>
          <p:cNvPr id="553" name="Line"/>
          <p:cNvSpPr/>
          <p:nvPr/>
        </p:nvSpPr>
        <p:spPr>
          <a:xfrm flipV="1">
            <a:off x="4564775" y="2904530"/>
            <a:ext cx="1823338" cy="1192944"/>
          </a:xfrm>
          <a:prstGeom prst="line">
            <a:avLst/>
          </a:prstGeom>
          <a:ln w="38100">
            <a:solidFill>
              <a:srgbClr val="FF2600"/>
            </a:solidFill>
            <a:prstDash val="sysDot"/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56" name="Mineração de dados (Data Mining)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Mineração de dados (Data Mining)</a:t>
            </a:r>
          </a:p>
        </p:txBody>
      </p:sp>
      <p:pic>
        <p:nvPicPr>
          <p:cNvPr id="557" name="data.png" descr="dat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4526" y="4379054"/>
            <a:ext cx="656543" cy="656543"/>
          </a:xfrm>
          <a:prstGeom prst="rect">
            <a:avLst/>
          </a:prstGeom>
          <a:ln w="12700">
            <a:miter lim="400000"/>
          </a:ln>
        </p:spPr>
      </p:pic>
      <p:sp>
        <p:nvSpPr>
          <p:cNvPr id="558" name="dados (D)"/>
          <p:cNvSpPr txBox="1"/>
          <p:nvPr/>
        </p:nvSpPr>
        <p:spPr>
          <a:xfrm>
            <a:off x="3351913" y="5108009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dados (D)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61" name="Mineração de dados (Data Mining)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Mineração de dados (Data Mining)</a:t>
            </a:r>
          </a:p>
        </p:txBody>
      </p:sp>
      <p:pic>
        <p:nvPicPr>
          <p:cNvPr id="562" name="data.png" descr="dat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4526" y="4379054"/>
            <a:ext cx="656543" cy="656543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dados (D)"/>
          <p:cNvSpPr txBox="1"/>
          <p:nvPr/>
        </p:nvSpPr>
        <p:spPr>
          <a:xfrm>
            <a:off x="3351913" y="5108009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dados (D)</a:t>
            </a:r>
          </a:p>
        </p:txBody>
      </p:sp>
      <p:pic>
        <p:nvPicPr>
          <p:cNvPr id="564" name="database3.jpg" descr="database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6530" y="2887591"/>
            <a:ext cx="656543" cy="656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database2.png" descr="database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85314" y="2863705"/>
            <a:ext cx="674966" cy="674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6" name="database4.png" descr="databas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82521" y="2863705"/>
            <a:ext cx="674966" cy="674966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Line"/>
          <p:cNvSpPr/>
          <p:nvPr/>
        </p:nvSpPr>
        <p:spPr>
          <a:xfrm flipV="1">
            <a:off x="4422797" y="3712127"/>
            <a:ext cx="1" cy="493471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68" name="Line"/>
          <p:cNvSpPr/>
          <p:nvPr/>
        </p:nvSpPr>
        <p:spPr>
          <a:xfrm flipV="1">
            <a:off x="4941443" y="3680224"/>
            <a:ext cx="2136467" cy="974556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69" name="Line"/>
          <p:cNvSpPr/>
          <p:nvPr/>
        </p:nvSpPr>
        <p:spPr>
          <a:xfrm flipH="1" flipV="1">
            <a:off x="1712257" y="3647390"/>
            <a:ext cx="2136206" cy="1036900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70" name="Line"/>
          <p:cNvSpPr/>
          <p:nvPr/>
        </p:nvSpPr>
        <p:spPr>
          <a:xfrm>
            <a:off x="4422797" y="5513162"/>
            <a:ext cx="1" cy="319089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71" name="…"/>
          <p:cNvSpPr txBox="1"/>
          <p:nvPr/>
        </p:nvSpPr>
        <p:spPr>
          <a:xfrm>
            <a:off x="3351913" y="59046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…</a:t>
            </a:r>
          </a:p>
        </p:txBody>
      </p:sp>
      <p:sp>
        <p:nvSpPr>
          <p:cNvPr id="572" name="Normalização…"/>
          <p:cNvSpPr txBox="1"/>
          <p:nvPr/>
        </p:nvSpPr>
        <p:spPr>
          <a:xfrm>
            <a:off x="663918" y="2294699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Normalização</a:t>
            </a:r>
          </a:p>
          <a:p>
            <a:pPr algn="ctr"/>
            <a:r>
              <a:t>(D’)</a:t>
            </a:r>
          </a:p>
        </p:txBody>
      </p:sp>
      <p:sp>
        <p:nvSpPr>
          <p:cNvPr id="573" name="Imputação…"/>
          <p:cNvSpPr txBox="1"/>
          <p:nvPr/>
        </p:nvSpPr>
        <p:spPr>
          <a:xfrm>
            <a:off x="3351913" y="2294699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Imputação</a:t>
            </a:r>
          </a:p>
          <a:p>
            <a:pPr algn="ctr"/>
            <a:r>
              <a:t>(D’)</a:t>
            </a:r>
          </a:p>
        </p:txBody>
      </p:sp>
      <p:sp>
        <p:nvSpPr>
          <p:cNvPr id="574" name="Transformações…"/>
          <p:cNvSpPr txBox="1"/>
          <p:nvPr/>
        </p:nvSpPr>
        <p:spPr>
          <a:xfrm>
            <a:off x="6049120" y="2294699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Transformações</a:t>
            </a:r>
          </a:p>
          <a:p>
            <a:pPr algn="ctr"/>
            <a:r>
              <a:t>(D’)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77" name="Mineração de dados (Data Mining)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Mineração de dados (Data Mining)</a:t>
            </a:r>
          </a:p>
        </p:txBody>
      </p:sp>
      <p:pic>
        <p:nvPicPr>
          <p:cNvPr id="578" name="data.png" descr="dat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4526" y="4379054"/>
            <a:ext cx="656543" cy="656543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dados (D)"/>
          <p:cNvSpPr txBox="1"/>
          <p:nvPr/>
        </p:nvSpPr>
        <p:spPr>
          <a:xfrm>
            <a:off x="3351913" y="5108009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dados (D)</a:t>
            </a:r>
          </a:p>
        </p:txBody>
      </p:sp>
      <p:pic>
        <p:nvPicPr>
          <p:cNvPr id="580" name="database3.jpg" descr="database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6530" y="2887591"/>
            <a:ext cx="656543" cy="656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database2.png" descr="database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85314" y="2863705"/>
            <a:ext cx="674966" cy="674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database4.png" descr="database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82521" y="2863705"/>
            <a:ext cx="674966" cy="674966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Line"/>
          <p:cNvSpPr/>
          <p:nvPr/>
        </p:nvSpPr>
        <p:spPr>
          <a:xfrm flipV="1">
            <a:off x="4422797" y="3712127"/>
            <a:ext cx="1" cy="493471"/>
          </a:xfrm>
          <a:prstGeom prst="line">
            <a:avLst/>
          </a:prstGeom>
          <a:ln w="254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84" name="Line"/>
          <p:cNvSpPr/>
          <p:nvPr/>
        </p:nvSpPr>
        <p:spPr>
          <a:xfrm flipV="1">
            <a:off x="4941443" y="3680224"/>
            <a:ext cx="2136467" cy="974556"/>
          </a:xfrm>
          <a:prstGeom prst="line">
            <a:avLst/>
          </a:prstGeom>
          <a:ln w="254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85" name="Line"/>
          <p:cNvSpPr/>
          <p:nvPr/>
        </p:nvSpPr>
        <p:spPr>
          <a:xfrm flipH="1" flipV="1">
            <a:off x="1712257" y="3647390"/>
            <a:ext cx="2136206" cy="1036900"/>
          </a:xfrm>
          <a:prstGeom prst="line">
            <a:avLst/>
          </a:prstGeom>
          <a:ln w="254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86" name="Line"/>
          <p:cNvSpPr/>
          <p:nvPr/>
        </p:nvSpPr>
        <p:spPr>
          <a:xfrm>
            <a:off x="4422797" y="5513162"/>
            <a:ext cx="1" cy="319089"/>
          </a:xfrm>
          <a:prstGeom prst="line">
            <a:avLst/>
          </a:prstGeom>
          <a:ln w="25400">
            <a:solidFill>
              <a:srgbClr val="FF26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87" name="…"/>
          <p:cNvSpPr txBox="1"/>
          <p:nvPr/>
        </p:nvSpPr>
        <p:spPr>
          <a:xfrm>
            <a:off x="3351913" y="59046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…</a:t>
            </a:r>
          </a:p>
        </p:txBody>
      </p:sp>
      <p:sp>
        <p:nvSpPr>
          <p:cNvPr id="588" name="Normalização…"/>
          <p:cNvSpPr txBox="1"/>
          <p:nvPr/>
        </p:nvSpPr>
        <p:spPr>
          <a:xfrm>
            <a:off x="663918" y="2294699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Normalização</a:t>
            </a:r>
          </a:p>
          <a:p>
            <a:pPr algn="ctr"/>
            <a:r>
              <a:t>(D’)</a:t>
            </a:r>
          </a:p>
        </p:txBody>
      </p:sp>
      <p:sp>
        <p:nvSpPr>
          <p:cNvPr id="589" name="Imputação…"/>
          <p:cNvSpPr txBox="1"/>
          <p:nvPr/>
        </p:nvSpPr>
        <p:spPr>
          <a:xfrm>
            <a:off x="3351913" y="2294699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Imputação</a:t>
            </a:r>
          </a:p>
          <a:p>
            <a:pPr algn="ctr"/>
            <a:r>
              <a:t>(D’)</a:t>
            </a:r>
          </a:p>
        </p:txBody>
      </p:sp>
      <p:sp>
        <p:nvSpPr>
          <p:cNvPr id="590" name="Transformações…"/>
          <p:cNvSpPr txBox="1"/>
          <p:nvPr/>
        </p:nvSpPr>
        <p:spPr>
          <a:xfrm>
            <a:off x="6049120" y="2294699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Transformações</a:t>
            </a:r>
          </a:p>
          <a:p>
            <a:pPr algn="ctr"/>
            <a:r>
              <a:t>(D’)</a:t>
            </a:r>
          </a:p>
        </p:txBody>
      </p:sp>
      <p:sp>
        <p:nvSpPr>
          <p:cNvPr id="591" name="Preparação…"/>
          <p:cNvSpPr txBox="1"/>
          <p:nvPr/>
        </p:nvSpPr>
        <p:spPr>
          <a:xfrm>
            <a:off x="3351913" y="3827730"/>
            <a:ext cx="2141768" cy="726441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300"/>
            </a:pPr>
            <a:r>
              <a:t>Preparação</a:t>
            </a:r>
          </a:p>
          <a:p>
            <a:pPr algn="ctr">
              <a:defRPr b="1" sz="2300"/>
            </a:pPr>
            <a:r>
              <a:t>dos dados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94" name="Aprendizado de Máquina (Machine Learning)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 defTabSz="804672">
              <a:defRPr sz="3343">
                <a:effectLst>
                  <a:outerShdw sx="100000" sy="100000" kx="0" ky="0" algn="b" rotWithShape="0" blurRad="44704" dist="33528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Aprendizado de Máquina (Machine Learning)</a:t>
            </a:r>
          </a:p>
        </p:txBody>
      </p:sp>
      <p:sp>
        <p:nvSpPr>
          <p:cNvPr id="595" name="Line"/>
          <p:cNvSpPr/>
          <p:nvPr/>
        </p:nvSpPr>
        <p:spPr>
          <a:xfrm>
            <a:off x="4749143" y="4919593"/>
            <a:ext cx="3652867" cy="1"/>
          </a:xfrm>
          <a:prstGeom prst="line">
            <a:avLst/>
          </a:prstGeom>
          <a:ln w="19050">
            <a:solidFill>
              <a:srgbClr val="0433FF"/>
            </a:solidFill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96" name="Line"/>
          <p:cNvSpPr/>
          <p:nvPr/>
        </p:nvSpPr>
        <p:spPr>
          <a:xfrm flipV="1">
            <a:off x="5135060" y="2451545"/>
            <a:ext cx="1" cy="2907647"/>
          </a:xfrm>
          <a:prstGeom prst="line">
            <a:avLst/>
          </a:prstGeom>
          <a:ln w="19050">
            <a:solidFill>
              <a:srgbClr val="0433FF"/>
            </a:solidFill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97" name="Line"/>
          <p:cNvSpPr/>
          <p:nvPr/>
        </p:nvSpPr>
        <p:spPr>
          <a:xfrm>
            <a:off x="551672" y="4919593"/>
            <a:ext cx="3652867" cy="1"/>
          </a:xfrm>
          <a:prstGeom prst="line">
            <a:avLst/>
          </a:prstGeom>
          <a:ln w="19050">
            <a:solidFill>
              <a:srgbClr val="0433FF"/>
            </a:solidFill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98" name="Line"/>
          <p:cNvSpPr/>
          <p:nvPr/>
        </p:nvSpPr>
        <p:spPr>
          <a:xfrm flipV="1">
            <a:off x="937589" y="2451545"/>
            <a:ext cx="1" cy="2907647"/>
          </a:xfrm>
          <a:prstGeom prst="line">
            <a:avLst/>
          </a:prstGeom>
          <a:ln w="19050">
            <a:solidFill>
              <a:srgbClr val="0433FF"/>
            </a:solidFill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99" name="Rectangle"/>
          <p:cNvSpPr/>
          <p:nvPr/>
        </p:nvSpPr>
        <p:spPr>
          <a:xfrm>
            <a:off x="6851867" y="3525891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00" name="Rectangle"/>
          <p:cNvSpPr/>
          <p:nvPr/>
        </p:nvSpPr>
        <p:spPr>
          <a:xfrm>
            <a:off x="6948282" y="3160310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01" name="X1"/>
          <p:cNvSpPr txBox="1"/>
          <p:nvPr/>
        </p:nvSpPr>
        <p:spPr>
          <a:xfrm>
            <a:off x="2213641" y="4947991"/>
            <a:ext cx="5288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X1</a:t>
            </a:r>
          </a:p>
        </p:txBody>
      </p:sp>
      <p:sp>
        <p:nvSpPr>
          <p:cNvPr id="602" name="X1"/>
          <p:cNvSpPr txBox="1"/>
          <p:nvPr/>
        </p:nvSpPr>
        <p:spPr>
          <a:xfrm>
            <a:off x="6409452" y="4947991"/>
            <a:ext cx="5288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X1</a:t>
            </a:r>
          </a:p>
        </p:txBody>
      </p:sp>
      <p:sp>
        <p:nvSpPr>
          <p:cNvPr id="603" name="X2"/>
          <p:cNvSpPr txBox="1"/>
          <p:nvPr/>
        </p:nvSpPr>
        <p:spPr>
          <a:xfrm>
            <a:off x="458304" y="3612085"/>
            <a:ext cx="5288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X2</a:t>
            </a:r>
          </a:p>
        </p:txBody>
      </p:sp>
      <p:sp>
        <p:nvSpPr>
          <p:cNvPr id="604" name="X2"/>
          <p:cNvSpPr txBox="1"/>
          <p:nvPr/>
        </p:nvSpPr>
        <p:spPr>
          <a:xfrm>
            <a:off x="4640533" y="3612085"/>
            <a:ext cx="5288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X2</a:t>
            </a:r>
          </a:p>
        </p:txBody>
      </p:sp>
      <p:sp>
        <p:nvSpPr>
          <p:cNvPr id="605" name="Tarefa descritiva…"/>
          <p:cNvSpPr txBox="1"/>
          <p:nvPr/>
        </p:nvSpPr>
        <p:spPr>
          <a:xfrm>
            <a:off x="1343961" y="5470924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Tarefa descritiva</a:t>
            </a:r>
          </a:p>
          <a:p>
            <a:pPr algn="ctr">
              <a:defRPr b="1"/>
            </a:pPr>
            <a:r>
              <a:t>(Clustering)</a:t>
            </a:r>
          </a:p>
        </p:txBody>
      </p:sp>
      <p:sp>
        <p:nvSpPr>
          <p:cNvPr id="606" name="Tarefa preditiva…"/>
          <p:cNvSpPr txBox="1"/>
          <p:nvPr/>
        </p:nvSpPr>
        <p:spPr>
          <a:xfrm>
            <a:off x="5539972" y="5470924"/>
            <a:ext cx="2141768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Tarefa preditiva</a:t>
            </a:r>
          </a:p>
          <a:p>
            <a:pPr algn="ctr">
              <a:defRPr b="1"/>
            </a:pPr>
            <a:r>
              <a:t>(Classificação/</a:t>
            </a:r>
          </a:p>
          <a:p>
            <a:pPr algn="ctr">
              <a:defRPr b="1"/>
            </a:pPr>
            <a:r>
              <a:t>Regressão)</a:t>
            </a:r>
          </a:p>
        </p:txBody>
      </p:sp>
      <p:sp>
        <p:nvSpPr>
          <p:cNvPr id="607" name="Oval"/>
          <p:cNvSpPr/>
          <p:nvPr/>
        </p:nvSpPr>
        <p:spPr>
          <a:xfrm>
            <a:off x="1874137" y="3002959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08" name="Oval"/>
          <p:cNvSpPr/>
          <p:nvPr/>
        </p:nvSpPr>
        <p:spPr>
          <a:xfrm>
            <a:off x="1706286" y="3326526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09" name="Oval"/>
          <p:cNvSpPr/>
          <p:nvPr/>
        </p:nvSpPr>
        <p:spPr>
          <a:xfrm>
            <a:off x="1706286" y="3803030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10" name="Oval"/>
          <p:cNvSpPr/>
          <p:nvPr/>
        </p:nvSpPr>
        <p:spPr>
          <a:xfrm>
            <a:off x="1907089" y="3984622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11" name="Oval"/>
          <p:cNvSpPr/>
          <p:nvPr/>
        </p:nvSpPr>
        <p:spPr>
          <a:xfrm>
            <a:off x="2143102" y="4203066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12" name="Oval"/>
          <p:cNvSpPr/>
          <p:nvPr/>
        </p:nvSpPr>
        <p:spPr>
          <a:xfrm>
            <a:off x="1610665" y="4203066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13" name="Rectangle"/>
          <p:cNvSpPr/>
          <p:nvPr/>
        </p:nvSpPr>
        <p:spPr>
          <a:xfrm>
            <a:off x="2152155" y="3697819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14" name="Oval"/>
          <p:cNvSpPr/>
          <p:nvPr/>
        </p:nvSpPr>
        <p:spPr>
          <a:xfrm>
            <a:off x="3180538" y="3435730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15" name="Oval"/>
          <p:cNvSpPr/>
          <p:nvPr/>
        </p:nvSpPr>
        <p:spPr>
          <a:xfrm>
            <a:off x="2994891" y="3697819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16" name="Oval"/>
          <p:cNvSpPr/>
          <p:nvPr/>
        </p:nvSpPr>
        <p:spPr>
          <a:xfrm>
            <a:off x="3344343" y="3697819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17" name="Rectangle"/>
          <p:cNvSpPr/>
          <p:nvPr/>
        </p:nvSpPr>
        <p:spPr>
          <a:xfrm>
            <a:off x="2409858" y="3002959"/>
            <a:ext cx="1363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18" name="Rectangle"/>
          <p:cNvSpPr/>
          <p:nvPr/>
        </p:nvSpPr>
        <p:spPr>
          <a:xfrm>
            <a:off x="2674465" y="3435730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19" name="Rectangle"/>
          <p:cNvSpPr/>
          <p:nvPr/>
        </p:nvSpPr>
        <p:spPr>
          <a:xfrm>
            <a:off x="2346854" y="3326526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20" name="Rectangle"/>
          <p:cNvSpPr/>
          <p:nvPr/>
        </p:nvSpPr>
        <p:spPr>
          <a:xfrm>
            <a:off x="2770882" y="3065214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21" name="Rectangle"/>
          <p:cNvSpPr/>
          <p:nvPr/>
        </p:nvSpPr>
        <p:spPr>
          <a:xfrm>
            <a:off x="7458133" y="4480119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22" name="Rectangle"/>
          <p:cNvSpPr/>
          <p:nvPr/>
        </p:nvSpPr>
        <p:spPr>
          <a:xfrm>
            <a:off x="7048476" y="4384743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23" name="Rectangle"/>
          <p:cNvSpPr/>
          <p:nvPr/>
        </p:nvSpPr>
        <p:spPr>
          <a:xfrm>
            <a:off x="6953111" y="4106335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24" name="Rectangle"/>
          <p:cNvSpPr/>
          <p:nvPr/>
        </p:nvSpPr>
        <p:spPr>
          <a:xfrm>
            <a:off x="7323444" y="4189210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25" name="Rectangle"/>
          <p:cNvSpPr/>
          <p:nvPr/>
        </p:nvSpPr>
        <p:spPr>
          <a:xfrm>
            <a:off x="3180538" y="4448568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26" name="Rectangle"/>
          <p:cNvSpPr/>
          <p:nvPr/>
        </p:nvSpPr>
        <p:spPr>
          <a:xfrm>
            <a:off x="2770882" y="4353192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27" name="Rectangle"/>
          <p:cNvSpPr/>
          <p:nvPr/>
        </p:nvSpPr>
        <p:spPr>
          <a:xfrm>
            <a:off x="2675516" y="4074784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28" name="Rectangle"/>
          <p:cNvSpPr/>
          <p:nvPr/>
        </p:nvSpPr>
        <p:spPr>
          <a:xfrm>
            <a:off x="3045849" y="4157659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29" name="Oval"/>
          <p:cNvSpPr/>
          <p:nvPr/>
        </p:nvSpPr>
        <p:spPr>
          <a:xfrm>
            <a:off x="7357939" y="3525891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30" name="Oval"/>
          <p:cNvSpPr/>
          <p:nvPr/>
        </p:nvSpPr>
        <p:spPr>
          <a:xfrm>
            <a:off x="7172293" y="3787980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31" name="Oval"/>
          <p:cNvSpPr/>
          <p:nvPr/>
        </p:nvSpPr>
        <p:spPr>
          <a:xfrm>
            <a:off x="7521745" y="3787980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32" name="Rectangle"/>
          <p:cNvSpPr/>
          <p:nvPr/>
        </p:nvSpPr>
        <p:spPr>
          <a:xfrm>
            <a:off x="6587259" y="3093120"/>
            <a:ext cx="17320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33" name="Oval"/>
          <p:cNvSpPr/>
          <p:nvPr/>
        </p:nvSpPr>
        <p:spPr>
          <a:xfrm>
            <a:off x="5374474" y="3210921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34" name="Oval"/>
          <p:cNvSpPr/>
          <p:nvPr/>
        </p:nvSpPr>
        <p:spPr>
          <a:xfrm>
            <a:off x="5691579" y="3525891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35" name="Oval"/>
          <p:cNvSpPr/>
          <p:nvPr/>
        </p:nvSpPr>
        <p:spPr>
          <a:xfrm>
            <a:off x="5883687" y="3893192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36" name="Oval"/>
          <p:cNvSpPr/>
          <p:nvPr/>
        </p:nvSpPr>
        <p:spPr>
          <a:xfrm>
            <a:off x="6084490" y="4074784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37" name="Oval"/>
          <p:cNvSpPr/>
          <p:nvPr/>
        </p:nvSpPr>
        <p:spPr>
          <a:xfrm>
            <a:off x="6320503" y="4293227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38" name="Oval"/>
          <p:cNvSpPr/>
          <p:nvPr/>
        </p:nvSpPr>
        <p:spPr>
          <a:xfrm>
            <a:off x="5788066" y="4293227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39" name="Rectangle"/>
          <p:cNvSpPr/>
          <p:nvPr/>
        </p:nvSpPr>
        <p:spPr>
          <a:xfrm>
            <a:off x="6524255" y="3416687"/>
            <a:ext cx="17320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40" name="Rectangle"/>
          <p:cNvSpPr/>
          <p:nvPr/>
        </p:nvSpPr>
        <p:spPr>
          <a:xfrm>
            <a:off x="6406112" y="3787980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41" name="Oval"/>
          <p:cNvSpPr/>
          <p:nvPr/>
        </p:nvSpPr>
        <p:spPr>
          <a:xfrm>
            <a:off x="3923124" y="1829143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42" name="Rectangle"/>
          <p:cNvSpPr/>
          <p:nvPr/>
        </p:nvSpPr>
        <p:spPr>
          <a:xfrm>
            <a:off x="3941229" y="2197200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43" name="bom"/>
          <p:cNvSpPr txBox="1"/>
          <p:nvPr/>
        </p:nvSpPr>
        <p:spPr>
          <a:xfrm>
            <a:off x="4127675" y="1743410"/>
            <a:ext cx="58809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bom</a:t>
            </a:r>
          </a:p>
        </p:txBody>
      </p:sp>
      <p:sp>
        <p:nvSpPr>
          <p:cNvPr id="644" name="ruim"/>
          <p:cNvSpPr txBox="1"/>
          <p:nvPr/>
        </p:nvSpPr>
        <p:spPr>
          <a:xfrm>
            <a:off x="4127675" y="2111467"/>
            <a:ext cx="58809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ruim</a:t>
            </a:r>
          </a:p>
        </p:txBody>
      </p:sp>
      <p:sp>
        <p:nvSpPr>
          <p:cNvPr id="645" name="Rectangle"/>
          <p:cNvSpPr/>
          <p:nvPr/>
        </p:nvSpPr>
        <p:spPr>
          <a:xfrm>
            <a:off x="3804930" y="1720608"/>
            <a:ext cx="938399" cy="723615"/>
          </a:xfrm>
          <a:prstGeom prst="rect">
            <a:avLst/>
          </a:prstGeom>
          <a:ln w="19050">
            <a:solidFill>
              <a:srgbClr val="FF2600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48" name="Aprendizado de Máquina (Machine Learning)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 defTabSz="804672">
              <a:defRPr sz="3343">
                <a:effectLst>
                  <a:outerShdw sx="100000" sy="100000" kx="0" ky="0" algn="b" rotWithShape="0" blurRad="44704" dist="33528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Aprendizado de Máquina (Machine Learning)</a:t>
            </a:r>
          </a:p>
        </p:txBody>
      </p:sp>
      <p:sp>
        <p:nvSpPr>
          <p:cNvPr id="649" name="Line"/>
          <p:cNvSpPr/>
          <p:nvPr/>
        </p:nvSpPr>
        <p:spPr>
          <a:xfrm>
            <a:off x="4749143" y="4919593"/>
            <a:ext cx="3652867" cy="1"/>
          </a:xfrm>
          <a:prstGeom prst="line">
            <a:avLst/>
          </a:prstGeom>
          <a:ln w="19050">
            <a:solidFill>
              <a:srgbClr val="0433FF"/>
            </a:solidFill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50" name="Line"/>
          <p:cNvSpPr/>
          <p:nvPr/>
        </p:nvSpPr>
        <p:spPr>
          <a:xfrm flipV="1">
            <a:off x="5135060" y="2451545"/>
            <a:ext cx="1" cy="2907647"/>
          </a:xfrm>
          <a:prstGeom prst="line">
            <a:avLst/>
          </a:prstGeom>
          <a:ln w="19050">
            <a:solidFill>
              <a:srgbClr val="0433FF"/>
            </a:solidFill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51" name="Line"/>
          <p:cNvSpPr/>
          <p:nvPr/>
        </p:nvSpPr>
        <p:spPr>
          <a:xfrm>
            <a:off x="551672" y="4919593"/>
            <a:ext cx="3652867" cy="1"/>
          </a:xfrm>
          <a:prstGeom prst="line">
            <a:avLst/>
          </a:prstGeom>
          <a:ln w="19050">
            <a:solidFill>
              <a:srgbClr val="0433FF"/>
            </a:solidFill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52" name="Line"/>
          <p:cNvSpPr/>
          <p:nvPr/>
        </p:nvSpPr>
        <p:spPr>
          <a:xfrm flipV="1">
            <a:off x="937589" y="2451545"/>
            <a:ext cx="1" cy="2907647"/>
          </a:xfrm>
          <a:prstGeom prst="line">
            <a:avLst/>
          </a:prstGeom>
          <a:ln w="19050">
            <a:solidFill>
              <a:srgbClr val="0433FF"/>
            </a:solidFill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53" name="Rectangle"/>
          <p:cNvSpPr/>
          <p:nvPr/>
        </p:nvSpPr>
        <p:spPr>
          <a:xfrm>
            <a:off x="6851867" y="3525891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54" name="Rectangle"/>
          <p:cNvSpPr/>
          <p:nvPr/>
        </p:nvSpPr>
        <p:spPr>
          <a:xfrm>
            <a:off x="6948282" y="3160310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55" name="X1"/>
          <p:cNvSpPr txBox="1"/>
          <p:nvPr/>
        </p:nvSpPr>
        <p:spPr>
          <a:xfrm>
            <a:off x="2213641" y="4947991"/>
            <a:ext cx="5288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X1</a:t>
            </a:r>
          </a:p>
        </p:txBody>
      </p:sp>
      <p:sp>
        <p:nvSpPr>
          <p:cNvPr id="656" name="X1"/>
          <p:cNvSpPr txBox="1"/>
          <p:nvPr/>
        </p:nvSpPr>
        <p:spPr>
          <a:xfrm>
            <a:off x="6409452" y="4947991"/>
            <a:ext cx="5288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X1</a:t>
            </a:r>
          </a:p>
        </p:txBody>
      </p:sp>
      <p:sp>
        <p:nvSpPr>
          <p:cNvPr id="657" name="X2"/>
          <p:cNvSpPr txBox="1"/>
          <p:nvPr/>
        </p:nvSpPr>
        <p:spPr>
          <a:xfrm>
            <a:off x="458304" y="3612085"/>
            <a:ext cx="5288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X2</a:t>
            </a:r>
          </a:p>
        </p:txBody>
      </p:sp>
      <p:sp>
        <p:nvSpPr>
          <p:cNvPr id="658" name="X2"/>
          <p:cNvSpPr txBox="1"/>
          <p:nvPr/>
        </p:nvSpPr>
        <p:spPr>
          <a:xfrm>
            <a:off x="4640533" y="3612085"/>
            <a:ext cx="5288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X2</a:t>
            </a:r>
          </a:p>
        </p:txBody>
      </p:sp>
      <p:sp>
        <p:nvSpPr>
          <p:cNvPr id="659" name="Tarefa descritiva…"/>
          <p:cNvSpPr txBox="1"/>
          <p:nvPr/>
        </p:nvSpPr>
        <p:spPr>
          <a:xfrm>
            <a:off x="1343961" y="5470924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Tarefa descritiva</a:t>
            </a:r>
          </a:p>
          <a:p>
            <a:pPr algn="ctr">
              <a:defRPr b="1"/>
            </a:pPr>
            <a:r>
              <a:t>(Clustering)</a:t>
            </a:r>
          </a:p>
        </p:txBody>
      </p:sp>
      <p:sp>
        <p:nvSpPr>
          <p:cNvPr id="660" name="Tarefa preditiva…"/>
          <p:cNvSpPr txBox="1"/>
          <p:nvPr/>
        </p:nvSpPr>
        <p:spPr>
          <a:xfrm>
            <a:off x="5539972" y="5470924"/>
            <a:ext cx="2141768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Tarefa preditiva</a:t>
            </a:r>
          </a:p>
          <a:p>
            <a:pPr algn="ctr">
              <a:defRPr b="1"/>
            </a:pPr>
            <a:r>
              <a:t>(Classificação/</a:t>
            </a:r>
          </a:p>
          <a:p>
            <a:pPr algn="ctr">
              <a:defRPr b="1"/>
            </a:pPr>
            <a:r>
              <a:t>Regressão)</a:t>
            </a:r>
          </a:p>
        </p:txBody>
      </p:sp>
      <p:sp>
        <p:nvSpPr>
          <p:cNvPr id="661" name="Rounded Rectangle"/>
          <p:cNvSpPr/>
          <p:nvPr/>
        </p:nvSpPr>
        <p:spPr>
          <a:xfrm>
            <a:off x="1582396" y="2882260"/>
            <a:ext cx="569048" cy="659707"/>
          </a:xfrm>
          <a:prstGeom prst="roundRect">
            <a:avLst>
              <a:gd name="adj" fmla="val 30910"/>
            </a:avLst>
          </a:prstGeom>
          <a:solidFill>
            <a:srgbClr val="F1ADFF"/>
          </a:solidFill>
          <a:ln w="19050">
            <a:solidFill>
              <a:srgbClr val="FF40FF">
                <a:alpha val="39841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662" name="Oval"/>
          <p:cNvSpPr/>
          <p:nvPr/>
        </p:nvSpPr>
        <p:spPr>
          <a:xfrm>
            <a:off x="1874137" y="3002959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63" name="Oval"/>
          <p:cNvSpPr/>
          <p:nvPr/>
        </p:nvSpPr>
        <p:spPr>
          <a:xfrm>
            <a:off x="1706286" y="3326526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64" name="Rounded Rectangle"/>
          <p:cNvSpPr/>
          <p:nvPr/>
        </p:nvSpPr>
        <p:spPr>
          <a:xfrm>
            <a:off x="1508716" y="3618836"/>
            <a:ext cx="938399" cy="892790"/>
          </a:xfrm>
          <a:prstGeom prst="roundRect">
            <a:avLst>
              <a:gd name="adj" fmla="val 19702"/>
            </a:avLst>
          </a:prstGeom>
          <a:solidFill>
            <a:srgbClr val="F1ADFF"/>
          </a:solidFill>
          <a:ln w="19050">
            <a:solidFill>
              <a:srgbClr val="FF40FF">
                <a:alpha val="39841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665" name="Oval"/>
          <p:cNvSpPr/>
          <p:nvPr/>
        </p:nvSpPr>
        <p:spPr>
          <a:xfrm>
            <a:off x="1706286" y="3803030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66" name="Oval"/>
          <p:cNvSpPr/>
          <p:nvPr/>
        </p:nvSpPr>
        <p:spPr>
          <a:xfrm>
            <a:off x="1907089" y="3984622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67" name="Oval"/>
          <p:cNvSpPr/>
          <p:nvPr/>
        </p:nvSpPr>
        <p:spPr>
          <a:xfrm>
            <a:off x="2143102" y="4203066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68" name="Oval"/>
          <p:cNvSpPr/>
          <p:nvPr/>
        </p:nvSpPr>
        <p:spPr>
          <a:xfrm>
            <a:off x="1610665" y="4203066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69" name="Rectangle"/>
          <p:cNvSpPr/>
          <p:nvPr/>
        </p:nvSpPr>
        <p:spPr>
          <a:xfrm>
            <a:off x="2152155" y="3697819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70" name="Rounded Rectangle"/>
          <p:cNvSpPr/>
          <p:nvPr/>
        </p:nvSpPr>
        <p:spPr>
          <a:xfrm>
            <a:off x="2897251" y="3329911"/>
            <a:ext cx="738769" cy="659706"/>
          </a:xfrm>
          <a:prstGeom prst="roundRect">
            <a:avLst>
              <a:gd name="adj" fmla="val 26663"/>
            </a:avLst>
          </a:prstGeom>
          <a:solidFill>
            <a:srgbClr val="F1ADFF"/>
          </a:solidFill>
          <a:ln w="19050">
            <a:solidFill>
              <a:srgbClr val="FF40FF">
                <a:alpha val="39841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671" name="Oval"/>
          <p:cNvSpPr/>
          <p:nvPr/>
        </p:nvSpPr>
        <p:spPr>
          <a:xfrm>
            <a:off x="3180538" y="3435730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72" name="Oval"/>
          <p:cNvSpPr/>
          <p:nvPr/>
        </p:nvSpPr>
        <p:spPr>
          <a:xfrm>
            <a:off x="2994891" y="3697819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73" name="Oval"/>
          <p:cNvSpPr/>
          <p:nvPr/>
        </p:nvSpPr>
        <p:spPr>
          <a:xfrm>
            <a:off x="3344343" y="3697819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74" name="Rounded Rectangle"/>
          <p:cNvSpPr/>
          <p:nvPr/>
        </p:nvSpPr>
        <p:spPr>
          <a:xfrm>
            <a:off x="2303323" y="2961705"/>
            <a:ext cx="667041" cy="659707"/>
          </a:xfrm>
          <a:prstGeom prst="roundRect">
            <a:avLst>
              <a:gd name="adj" fmla="val 26663"/>
            </a:avLst>
          </a:prstGeom>
          <a:solidFill>
            <a:srgbClr val="B3FFC8"/>
          </a:solidFill>
          <a:ln w="19050">
            <a:solidFill>
              <a:srgbClr val="1B452C">
                <a:alpha val="39841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675" name="Rectangle"/>
          <p:cNvSpPr/>
          <p:nvPr/>
        </p:nvSpPr>
        <p:spPr>
          <a:xfrm>
            <a:off x="2409858" y="3002959"/>
            <a:ext cx="1363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76" name="Rectangle"/>
          <p:cNvSpPr/>
          <p:nvPr/>
        </p:nvSpPr>
        <p:spPr>
          <a:xfrm>
            <a:off x="2674465" y="3435730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77" name="Rectangle"/>
          <p:cNvSpPr/>
          <p:nvPr/>
        </p:nvSpPr>
        <p:spPr>
          <a:xfrm>
            <a:off x="2346854" y="3326526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78" name="Rectangle"/>
          <p:cNvSpPr/>
          <p:nvPr/>
        </p:nvSpPr>
        <p:spPr>
          <a:xfrm>
            <a:off x="2770882" y="3065214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79" name="Rectangle"/>
          <p:cNvSpPr/>
          <p:nvPr/>
        </p:nvSpPr>
        <p:spPr>
          <a:xfrm>
            <a:off x="7458133" y="4480119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80" name="Rectangle"/>
          <p:cNvSpPr/>
          <p:nvPr/>
        </p:nvSpPr>
        <p:spPr>
          <a:xfrm>
            <a:off x="7048476" y="4384743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81" name="Rectangle"/>
          <p:cNvSpPr/>
          <p:nvPr/>
        </p:nvSpPr>
        <p:spPr>
          <a:xfrm>
            <a:off x="6953111" y="4106335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82" name="Rectangle"/>
          <p:cNvSpPr/>
          <p:nvPr/>
        </p:nvSpPr>
        <p:spPr>
          <a:xfrm>
            <a:off x="7323444" y="4189210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83" name="Rounded Rectangle"/>
          <p:cNvSpPr/>
          <p:nvPr/>
        </p:nvSpPr>
        <p:spPr>
          <a:xfrm>
            <a:off x="2554603" y="4005911"/>
            <a:ext cx="866313" cy="659707"/>
          </a:xfrm>
          <a:prstGeom prst="roundRect">
            <a:avLst>
              <a:gd name="adj" fmla="val 26663"/>
            </a:avLst>
          </a:prstGeom>
          <a:solidFill>
            <a:srgbClr val="B3FFC8"/>
          </a:solidFill>
          <a:ln w="19050">
            <a:solidFill>
              <a:srgbClr val="1B452C">
                <a:alpha val="39841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684" name="Rectangle"/>
          <p:cNvSpPr/>
          <p:nvPr/>
        </p:nvSpPr>
        <p:spPr>
          <a:xfrm>
            <a:off x="3180538" y="4448568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85" name="Rectangle"/>
          <p:cNvSpPr/>
          <p:nvPr/>
        </p:nvSpPr>
        <p:spPr>
          <a:xfrm>
            <a:off x="2770882" y="4353192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86" name="Rectangle"/>
          <p:cNvSpPr/>
          <p:nvPr/>
        </p:nvSpPr>
        <p:spPr>
          <a:xfrm>
            <a:off x="2675516" y="4074784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87" name="Rectangle"/>
          <p:cNvSpPr/>
          <p:nvPr/>
        </p:nvSpPr>
        <p:spPr>
          <a:xfrm>
            <a:off x="3045849" y="4157659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88" name="Triangle"/>
          <p:cNvSpPr/>
          <p:nvPr/>
        </p:nvSpPr>
        <p:spPr>
          <a:xfrm>
            <a:off x="5131321" y="2523807"/>
            <a:ext cx="1921769" cy="2397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C5FFFA"/>
          </a:solidFill>
          <a:ln w="19050">
            <a:solidFill>
              <a:srgbClr val="0433FF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689" name="Triangle"/>
          <p:cNvSpPr/>
          <p:nvPr/>
        </p:nvSpPr>
        <p:spPr>
          <a:xfrm>
            <a:off x="6889858" y="3074573"/>
            <a:ext cx="868759" cy="95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5FFFA"/>
          </a:solidFill>
          <a:ln w="19050">
            <a:solidFill>
              <a:srgbClr val="0433FF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690" name="Oval"/>
          <p:cNvSpPr/>
          <p:nvPr/>
        </p:nvSpPr>
        <p:spPr>
          <a:xfrm>
            <a:off x="7357939" y="3525891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91" name="Oval"/>
          <p:cNvSpPr/>
          <p:nvPr/>
        </p:nvSpPr>
        <p:spPr>
          <a:xfrm>
            <a:off x="7172293" y="3787980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92" name="Oval"/>
          <p:cNvSpPr/>
          <p:nvPr/>
        </p:nvSpPr>
        <p:spPr>
          <a:xfrm>
            <a:off x="7521745" y="3787980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93" name="Rectangle"/>
          <p:cNvSpPr/>
          <p:nvPr/>
        </p:nvSpPr>
        <p:spPr>
          <a:xfrm>
            <a:off x="6587259" y="3093120"/>
            <a:ext cx="17320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94" name="Oval"/>
          <p:cNvSpPr/>
          <p:nvPr/>
        </p:nvSpPr>
        <p:spPr>
          <a:xfrm>
            <a:off x="5374474" y="3210921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95" name="Oval"/>
          <p:cNvSpPr/>
          <p:nvPr/>
        </p:nvSpPr>
        <p:spPr>
          <a:xfrm>
            <a:off x="5691579" y="3525891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96" name="Oval"/>
          <p:cNvSpPr/>
          <p:nvPr/>
        </p:nvSpPr>
        <p:spPr>
          <a:xfrm>
            <a:off x="5883687" y="3893192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97" name="Oval"/>
          <p:cNvSpPr/>
          <p:nvPr/>
        </p:nvSpPr>
        <p:spPr>
          <a:xfrm>
            <a:off x="6084490" y="4074784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98" name="Oval"/>
          <p:cNvSpPr/>
          <p:nvPr/>
        </p:nvSpPr>
        <p:spPr>
          <a:xfrm>
            <a:off x="6320503" y="4293227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99" name="Oval"/>
          <p:cNvSpPr/>
          <p:nvPr/>
        </p:nvSpPr>
        <p:spPr>
          <a:xfrm>
            <a:off x="5788066" y="4293227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00" name="Rectangle"/>
          <p:cNvSpPr/>
          <p:nvPr/>
        </p:nvSpPr>
        <p:spPr>
          <a:xfrm>
            <a:off x="6524255" y="3416687"/>
            <a:ext cx="17320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01" name="Rectangle"/>
          <p:cNvSpPr/>
          <p:nvPr/>
        </p:nvSpPr>
        <p:spPr>
          <a:xfrm>
            <a:off x="6406112" y="3787980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02" name="Oval"/>
          <p:cNvSpPr/>
          <p:nvPr/>
        </p:nvSpPr>
        <p:spPr>
          <a:xfrm>
            <a:off x="3923124" y="1829143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03" name="Rectangle"/>
          <p:cNvSpPr/>
          <p:nvPr/>
        </p:nvSpPr>
        <p:spPr>
          <a:xfrm>
            <a:off x="3941229" y="2197200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04" name="bom"/>
          <p:cNvSpPr txBox="1"/>
          <p:nvPr/>
        </p:nvSpPr>
        <p:spPr>
          <a:xfrm>
            <a:off x="4127675" y="1743410"/>
            <a:ext cx="58809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bom</a:t>
            </a:r>
          </a:p>
        </p:txBody>
      </p:sp>
      <p:sp>
        <p:nvSpPr>
          <p:cNvPr id="705" name="ruim"/>
          <p:cNvSpPr txBox="1"/>
          <p:nvPr/>
        </p:nvSpPr>
        <p:spPr>
          <a:xfrm>
            <a:off x="4127675" y="2111467"/>
            <a:ext cx="58809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ruim</a:t>
            </a:r>
          </a:p>
        </p:txBody>
      </p:sp>
      <p:sp>
        <p:nvSpPr>
          <p:cNvPr id="706" name="Rectangle"/>
          <p:cNvSpPr/>
          <p:nvPr/>
        </p:nvSpPr>
        <p:spPr>
          <a:xfrm>
            <a:off x="3804930" y="1720608"/>
            <a:ext cx="938399" cy="723615"/>
          </a:xfrm>
          <a:prstGeom prst="rect">
            <a:avLst/>
          </a:prstGeom>
          <a:ln w="19050">
            <a:solidFill>
              <a:srgbClr val="FF2600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09" name="Aprendizado de Máquina (Machine Learning)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 defTabSz="804672">
              <a:defRPr sz="3343">
                <a:effectLst>
                  <a:outerShdw sx="100000" sy="100000" kx="0" ky="0" algn="b" rotWithShape="0" blurRad="44704" dist="33528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Aprendizado de Máquina (Machine Learning)</a:t>
            </a:r>
          </a:p>
        </p:txBody>
      </p:sp>
      <p:sp>
        <p:nvSpPr>
          <p:cNvPr id="710" name="Line"/>
          <p:cNvSpPr/>
          <p:nvPr/>
        </p:nvSpPr>
        <p:spPr>
          <a:xfrm>
            <a:off x="4749143" y="4919593"/>
            <a:ext cx="3652867" cy="1"/>
          </a:xfrm>
          <a:prstGeom prst="line">
            <a:avLst/>
          </a:prstGeom>
          <a:ln w="19050">
            <a:solidFill>
              <a:srgbClr val="0433FF"/>
            </a:solidFill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11" name="Line"/>
          <p:cNvSpPr/>
          <p:nvPr/>
        </p:nvSpPr>
        <p:spPr>
          <a:xfrm flipV="1">
            <a:off x="5135060" y="2451545"/>
            <a:ext cx="1" cy="2907647"/>
          </a:xfrm>
          <a:prstGeom prst="line">
            <a:avLst/>
          </a:prstGeom>
          <a:ln w="19050">
            <a:solidFill>
              <a:srgbClr val="0433FF"/>
            </a:solidFill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12" name="Line"/>
          <p:cNvSpPr/>
          <p:nvPr/>
        </p:nvSpPr>
        <p:spPr>
          <a:xfrm>
            <a:off x="551672" y="4919593"/>
            <a:ext cx="3652867" cy="1"/>
          </a:xfrm>
          <a:prstGeom prst="line">
            <a:avLst/>
          </a:prstGeom>
          <a:ln w="19050">
            <a:solidFill>
              <a:srgbClr val="0433FF"/>
            </a:solidFill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13" name="Line"/>
          <p:cNvSpPr/>
          <p:nvPr/>
        </p:nvSpPr>
        <p:spPr>
          <a:xfrm flipV="1">
            <a:off x="937589" y="2451545"/>
            <a:ext cx="1" cy="2907647"/>
          </a:xfrm>
          <a:prstGeom prst="line">
            <a:avLst/>
          </a:prstGeom>
          <a:ln w="19050">
            <a:solidFill>
              <a:srgbClr val="0433FF"/>
            </a:solidFill>
            <a:miter lim="400000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14" name="Rectangle"/>
          <p:cNvSpPr/>
          <p:nvPr/>
        </p:nvSpPr>
        <p:spPr>
          <a:xfrm>
            <a:off x="6851867" y="3525891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15" name="Rectangle"/>
          <p:cNvSpPr/>
          <p:nvPr/>
        </p:nvSpPr>
        <p:spPr>
          <a:xfrm>
            <a:off x="6948282" y="3160310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16" name="X1"/>
          <p:cNvSpPr txBox="1"/>
          <p:nvPr/>
        </p:nvSpPr>
        <p:spPr>
          <a:xfrm>
            <a:off x="2213641" y="4947991"/>
            <a:ext cx="5288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X1</a:t>
            </a:r>
          </a:p>
        </p:txBody>
      </p:sp>
      <p:sp>
        <p:nvSpPr>
          <p:cNvPr id="717" name="X1"/>
          <p:cNvSpPr txBox="1"/>
          <p:nvPr/>
        </p:nvSpPr>
        <p:spPr>
          <a:xfrm>
            <a:off x="6409452" y="4947991"/>
            <a:ext cx="5288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X1</a:t>
            </a:r>
          </a:p>
        </p:txBody>
      </p:sp>
      <p:sp>
        <p:nvSpPr>
          <p:cNvPr id="718" name="X2"/>
          <p:cNvSpPr txBox="1"/>
          <p:nvPr/>
        </p:nvSpPr>
        <p:spPr>
          <a:xfrm>
            <a:off x="458304" y="3612085"/>
            <a:ext cx="5288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X2</a:t>
            </a:r>
          </a:p>
        </p:txBody>
      </p:sp>
      <p:sp>
        <p:nvSpPr>
          <p:cNvPr id="719" name="X2"/>
          <p:cNvSpPr txBox="1"/>
          <p:nvPr/>
        </p:nvSpPr>
        <p:spPr>
          <a:xfrm>
            <a:off x="4640533" y="3612085"/>
            <a:ext cx="5288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X2</a:t>
            </a:r>
          </a:p>
        </p:txBody>
      </p:sp>
      <p:sp>
        <p:nvSpPr>
          <p:cNvPr id="720" name="Tarefa descritiva…"/>
          <p:cNvSpPr txBox="1"/>
          <p:nvPr/>
        </p:nvSpPr>
        <p:spPr>
          <a:xfrm>
            <a:off x="1343961" y="5470924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Tarefa descritiva</a:t>
            </a:r>
          </a:p>
          <a:p>
            <a:pPr algn="ctr">
              <a:defRPr b="1"/>
            </a:pPr>
            <a:r>
              <a:t>(Clustering)</a:t>
            </a:r>
          </a:p>
        </p:txBody>
      </p:sp>
      <p:sp>
        <p:nvSpPr>
          <p:cNvPr id="721" name="Tarefa preditiva…"/>
          <p:cNvSpPr txBox="1"/>
          <p:nvPr/>
        </p:nvSpPr>
        <p:spPr>
          <a:xfrm>
            <a:off x="5539972" y="5470924"/>
            <a:ext cx="2141768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Tarefa preditiva</a:t>
            </a:r>
          </a:p>
          <a:p>
            <a:pPr algn="ctr">
              <a:defRPr b="1"/>
            </a:pPr>
            <a:r>
              <a:t>(Classificação/</a:t>
            </a:r>
          </a:p>
          <a:p>
            <a:pPr algn="ctr">
              <a:defRPr b="1"/>
            </a:pPr>
            <a:r>
              <a:t>Regressão)</a:t>
            </a:r>
          </a:p>
        </p:txBody>
      </p:sp>
      <p:sp>
        <p:nvSpPr>
          <p:cNvPr id="722" name="Rounded Rectangle"/>
          <p:cNvSpPr/>
          <p:nvPr/>
        </p:nvSpPr>
        <p:spPr>
          <a:xfrm>
            <a:off x="1582396" y="2882260"/>
            <a:ext cx="569048" cy="659707"/>
          </a:xfrm>
          <a:prstGeom prst="roundRect">
            <a:avLst>
              <a:gd name="adj" fmla="val 30910"/>
            </a:avLst>
          </a:prstGeom>
          <a:solidFill>
            <a:srgbClr val="F1ADFF"/>
          </a:solidFill>
          <a:ln w="19050">
            <a:solidFill>
              <a:srgbClr val="FF40FF">
                <a:alpha val="39841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723" name="Oval"/>
          <p:cNvSpPr/>
          <p:nvPr/>
        </p:nvSpPr>
        <p:spPr>
          <a:xfrm>
            <a:off x="1874137" y="3002959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24" name="Oval"/>
          <p:cNvSpPr/>
          <p:nvPr/>
        </p:nvSpPr>
        <p:spPr>
          <a:xfrm>
            <a:off x="1706286" y="3326526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25" name="Rounded Rectangle"/>
          <p:cNvSpPr/>
          <p:nvPr/>
        </p:nvSpPr>
        <p:spPr>
          <a:xfrm>
            <a:off x="1508716" y="3618836"/>
            <a:ext cx="938399" cy="892790"/>
          </a:xfrm>
          <a:prstGeom prst="roundRect">
            <a:avLst>
              <a:gd name="adj" fmla="val 19702"/>
            </a:avLst>
          </a:prstGeom>
          <a:solidFill>
            <a:srgbClr val="F1ADFF"/>
          </a:solidFill>
          <a:ln w="19050">
            <a:solidFill>
              <a:srgbClr val="FF40FF">
                <a:alpha val="39841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726" name="Oval"/>
          <p:cNvSpPr/>
          <p:nvPr/>
        </p:nvSpPr>
        <p:spPr>
          <a:xfrm>
            <a:off x="1706286" y="3803030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27" name="Oval"/>
          <p:cNvSpPr/>
          <p:nvPr/>
        </p:nvSpPr>
        <p:spPr>
          <a:xfrm>
            <a:off x="1907089" y="3984622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28" name="Oval"/>
          <p:cNvSpPr/>
          <p:nvPr/>
        </p:nvSpPr>
        <p:spPr>
          <a:xfrm>
            <a:off x="2143102" y="4203066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29" name="Oval"/>
          <p:cNvSpPr/>
          <p:nvPr/>
        </p:nvSpPr>
        <p:spPr>
          <a:xfrm>
            <a:off x="1610665" y="4203066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30" name="Rectangle"/>
          <p:cNvSpPr/>
          <p:nvPr/>
        </p:nvSpPr>
        <p:spPr>
          <a:xfrm>
            <a:off x="2152155" y="3697819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31" name="Rounded Rectangle"/>
          <p:cNvSpPr/>
          <p:nvPr/>
        </p:nvSpPr>
        <p:spPr>
          <a:xfrm>
            <a:off x="2897251" y="3329911"/>
            <a:ext cx="738769" cy="659706"/>
          </a:xfrm>
          <a:prstGeom prst="roundRect">
            <a:avLst>
              <a:gd name="adj" fmla="val 26663"/>
            </a:avLst>
          </a:prstGeom>
          <a:solidFill>
            <a:srgbClr val="F1ADFF"/>
          </a:solidFill>
          <a:ln w="19050">
            <a:solidFill>
              <a:srgbClr val="FF40FF">
                <a:alpha val="39841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732" name="Oval"/>
          <p:cNvSpPr/>
          <p:nvPr/>
        </p:nvSpPr>
        <p:spPr>
          <a:xfrm>
            <a:off x="3180538" y="3435730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33" name="Oval"/>
          <p:cNvSpPr/>
          <p:nvPr/>
        </p:nvSpPr>
        <p:spPr>
          <a:xfrm>
            <a:off x="2994891" y="3697819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34" name="Oval"/>
          <p:cNvSpPr/>
          <p:nvPr/>
        </p:nvSpPr>
        <p:spPr>
          <a:xfrm>
            <a:off x="3344343" y="3697819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35" name="Rounded Rectangle"/>
          <p:cNvSpPr/>
          <p:nvPr/>
        </p:nvSpPr>
        <p:spPr>
          <a:xfrm>
            <a:off x="2303323" y="2961705"/>
            <a:ext cx="667041" cy="659707"/>
          </a:xfrm>
          <a:prstGeom prst="roundRect">
            <a:avLst>
              <a:gd name="adj" fmla="val 26663"/>
            </a:avLst>
          </a:prstGeom>
          <a:solidFill>
            <a:srgbClr val="B3FFC8"/>
          </a:solidFill>
          <a:ln w="19050">
            <a:solidFill>
              <a:srgbClr val="1B452C">
                <a:alpha val="39841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736" name="Rectangle"/>
          <p:cNvSpPr/>
          <p:nvPr/>
        </p:nvSpPr>
        <p:spPr>
          <a:xfrm>
            <a:off x="2409858" y="3002959"/>
            <a:ext cx="1363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37" name="Rectangle"/>
          <p:cNvSpPr/>
          <p:nvPr/>
        </p:nvSpPr>
        <p:spPr>
          <a:xfrm>
            <a:off x="2674465" y="3435730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38" name="Rectangle"/>
          <p:cNvSpPr/>
          <p:nvPr/>
        </p:nvSpPr>
        <p:spPr>
          <a:xfrm>
            <a:off x="2346854" y="3326526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39" name="Rectangle"/>
          <p:cNvSpPr/>
          <p:nvPr/>
        </p:nvSpPr>
        <p:spPr>
          <a:xfrm>
            <a:off x="2770882" y="3065214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40" name="Rectangle"/>
          <p:cNvSpPr/>
          <p:nvPr/>
        </p:nvSpPr>
        <p:spPr>
          <a:xfrm>
            <a:off x="7458133" y="4480119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41" name="Rectangle"/>
          <p:cNvSpPr/>
          <p:nvPr/>
        </p:nvSpPr>
        <p:spPr>
          <a:xfrm>
            <a:off x="7048476" y="4384743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42" name="Rectangle"/>
          <p:cNvSpPr/>
          <p:nvPr/>
        </p:nvSpPr>
        <p:spPr>
          <a:xfrm>
            <a:off x="6953111" y="4106335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43" name="Rectangle"/>
          <p:cNvSpPr/>
          <p:nvPr/>
        </p:nvSpPr>
        <p:spPr>
          <a:xfrm>
            <a:off x="7323444" y="4189210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44" name="Rounded Rectangle"/>
          <p:cNvSpPr/>
          <p:nvPr/>
        </p:nvSpPr>
        <p:spPr>
          <a:xfrm>
            <a:off x="2554603" y="4005911"/>
            <a:ext cx="866313" cy="659707"/>
          </a:xfrm>
          <a:prstGeom prst="roundRect">
            <a:avLst>
              <a:gd name="adj" fmla="val 26663"/>
            </a:avLst>
          </a:prstGeom>
          <a:solidFill>
            <a:srgbClr val="B3FFC8"/>
          </a:solidFill>
          <a:ln w="19050">
            <a:solidFill>
              <a:srgbClr val="1B452C">
                <a:alpha val="39841"/>
              </a:srgbClr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745" name="Rectangle"/>
          <p:cNvSpPr/>
          <p:nvPr/>
        </p:nvSpPr>
        <p:spPr>
          <a:xfrm>
            <a:off x="3180538" y="4448568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46" name="Rectangle"/>
          <p:cNvSpPr/>
          <p:nvPr/>
        </p:nvSpPr>
        <p:spPr>
          <a:xfrm>
            <a:off x="2770882" y="4353192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47" name="Rectangle"/>
          <p:cNvSpPr/>
          <p:nvPr/>
        </p:nvSpPr>
        <p:spPr>
          <a:xfrm>
            <a:off x="2675516" y="4074784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48" name="Rectangle"/>
          <p:cNvSpPr/>
          <p:nvPr/>
        </p:nvSpPr>
        <p:spPr>
          <a:xfrm>
            <a:off x="3045849" y="4157659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49" name="Triangle"/>
          <p:cNvSpPr/>
          <p:nvPr/>
        </p:nvSpPr>
        <p:spPr>
          <a:xfrm>
            <a:off x="5131321" y="2523807"/>
            <a:ext cx="1921769" cy="2397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C5FFFA"/>
          </a:solidFill>
          <a:ln w="19050">
            <a:solidFill>
              <a:srgbClr val="0433FF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750" name="Triangle"/>
          <p:cNvSpPr/>
          <p:nvPr/>
        </p:nvSpPr>
        <p:spPr>
          <a:xfrm>
            <a:off x="6889858" y="3074573"/>
            <a:ext cx="868759" cy="95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C5FFFA"/>
          </a:solidFill>
          <a:ln w="19050">
            <a:solidFill>
              <a:srgbClr val="0433FF"/>
            </a:solidFill>
            <a:bevel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751" name="Oval"/>
          <p:cNvSpPr/>
          <p:nvPr/>
        </p:nvSpPr>
        <p:spPr>
          <a:xfrm>
            <a:off x="7357939" y="3525891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52" name="Oval"/>
          <p:cNvSpPr/>
          <p:nvPr/>
        </p:nvSpPr>
        <p:spPr>
          <a:xfrm>
            <a:off x="7172293" y="3787980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53" name="Oval"/>
          <p:cNvSpPr/>
          <p:nvPr/>
        </p:nvSpPr>
        <p:spPr>
          <a:xfrm>
            <a:off x="7521745" y="3787980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54" name="Rectangle"/>
          <p:cNvSpPr/>
          <p:nvPr/>
        </p:nvSpPr>
        <p:spPr>
          <a:xfrm>
            <a:off x="6587259" y="3093120"/>
            <a:ext cx="17320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55" name="Oval"/>
          <p:cNvSpPr/>
          <p:nvPr/>
        </p:nvSpPr>
        <p:spPr>
          <a:xfrm>
            <a:off x="5374474" y="3210921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56" name="Oval"/>
          <p:cNvSpPr/>
          <p:nvPr/>
        </p:nvSpPr>
        <p:spPr>
          <a:xfrm>
            <a:off x="5691579" y="3525891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57" name="Oval"/>
          <p:cNvSpPr/>
          <p:nvPr/>
        </p:nvSpPr>
        <p:spPr>
          <a:xfrm>
            <a:off x="5883687" y="3893192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58" name="Oval"/>
          <p:cNvSpPr/>
          <p:nvPr/>
        </p:nvSpPr>
        <p:spPr>
          <a:xfrm>
            <a:off x="6084490" y="4074784"/>
            <a:ext cx="172195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59" name="Oval"/>
          <p:cNvSpPr/>
          <p:nvPr/>
        </p:nvSpPr>
        <p:spPr>
          <a:xfrm>
            <a:off x="6320503" y="4293227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60" name="Oval"/>
          <p:cNvSpPr/>
          <p:nvPr/>
        </p:nvSpPr>
        <p:spPr>
          <a:xfrm>
            <a:off x="5788066" y="4293227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61" name="Rectangle"/>
          <p:cNvSpPr/>
          <p:nvPr/>
        </p:nvSpPr>
        <p:spPr>
          <a:xfrm>
            <a:off x="6524255" y="3416687"/>
            <a:ext cx="17320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62" name="Rectangle"/>
          <p:cNvSpPr/>
          <p:nvPr/>
        </p:nvSpPr>
        <p:spPr>
          <a:xfrm>
            <a:off x="6406112" y="3787980"/>
            <a:ext cx="135982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63" name="Oval"/>
          <p:cNvSpPr/>
          <p:nvPr/>
        </p:nvSpPr>
        <p:spPr>
          <a:xfrm>
            <a:off x="3923124" y="1829143"/>
            <a:ext cx="172194" cy="161274"/>
          </a:xfrm>
          <a:prstGeom prst="ellipse">
            <a:avLst/>
          </a:prstGeom>
          <a:solidFill>
            <a:srgbClr val="942193"/>
          </a:solidFill>
          <a:ln w="19050">
            <a:solidFill>
              <a:srgbClr val="942193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64" name="Rectangle"/>
          <p:cNvSpPr/>
          <p:nvPr/>
        </p:nvSpPr>
        <p:spPr>
          <a:xfrm>
            <a:off x="3941229" y="2197200"/>
            <a:ext cx="135983" cy="161274"/>
          </a:xfrm>
          <a:prstGeom prst="rect">
            <a:avLst/>
          </a:prstGeom>
          <a:solidFill>
            <a:srgbClr val="008F00"/>
          </a:solidFill>
          <a:ln w="19050">
            <a:solidFill>
              <a:srgbClr val="008F00"/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65" name="bom"/>
          <p:cNvSpPr txBox="1"/>
          <p:nvPr/>
        </p:nvSpPr>
        <p:spPr>
          <a:xfrm>
            <a:off x="4127675" y="1743410"/>
            <a:ext cx="58809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bom</a:t>
            </a:r>
          </a:p>
        </p:txBody>
      </p:sp>
      <p:sp>
        <p:nvSpPr>
          <p:cNvPr id="766" name="ruim"/>
          <p:cNvSpPr txBox="1"/>
          <p:nvPr/>
        </p:nvSpPr>
        <p:spPr>
          <a:xfrm>
            <a:off x="4127675" y="2111467"/>
            <a:ext cx="588099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ruim</a:t>
            </a:r>
          </a:p>
        </p:txBody>
      </p:sp>
      <p:sp>
        <p:nvSpPr>
          <p:cNvPr id="767" name="Rectangle"/>
          <p:cNvSpPr/>
          <p:nvPr/>
        </p:nvSpPr>
        <p:spPr>
          <a:xfrm>
            <a:off x="3804930" y="1720608"/>
            <a:ext cx="938399" cy="723615"/>
          </a:xfrm>
          <a:prstGeom prst="rect">
            <a:avLst/>
          </a:prstGeom>
          <a:ln w="19050">
            <a:solidFill>
              <a:srgbClr val="FF2600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768" name="Trabalhar…"/>
          <p:cNvSpPr txBox="1"/>
          <p:nvPr/>
        </p:nvSpPr>
        <p:spPr>
          <a:xfrm>
            <a:off x="3387319" y="3317001"/>
            <a:ext cx="2141768" cy="726441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300"/>
            </a:pPr>
            <a:r>
              <a:t>Trabalhar</a:t>
            </a:r>
          </a:p>
          <a:p>
            <a:pPr algn="ctr">
              <a:defRPr b="1" sz="2300"/>
            </a:pPr>
            <a:r>
              <a:t>com os dados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7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Introdução</a:t>
            </a:r>
          </a:p>
        </p:txBody>
      </p:sp>
      <p:pic>
        <p:nvPicPr>
          <p:cNvPr id="228" name="torneira.jpg" descr="torneir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5185" y="2911233"/>
            <a:ext cx="1357029" cy="135703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poucos dados"/>
          <p:cNvSpPr txBox="1"/>
          <p:nvPr/>
        </p:nvSpPr>
        <p:spPr>
          <a:xfrm>
            <a:off x="972816" y="4888212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poucos dados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71" name="Estatística (Statistics)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Estatística (Statistics)</a:t>
            </a:r>
          </a:p>
        </p:txBody>
      </p:sp>
      <p:pic>
        <p:nvPicPr>
          <p:cNvPr id="772" name="charts.png" descr="char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7468" y="2296357"/>
            <a:ext cx="2929097" cy="2929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73" name="test.jpeg" descr="tes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9043" y="1959738"/>
            <a:ext cx="2586075" cy="3337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4" name="sample.png" descr="sampl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032" y="2716453"/>
            <a:ext cx="3044993" cy="2088906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Técnicas de…"/>
          <p:cNvSpPr txBox="1"/>
          <p:nvPr/>
        </p:nvSpPr>
        <p:spPr>
          <a:xfrm>
            <a:off x="886328" y="5409821"/>
            <a:ext cx="167440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0433FF"/>
                </a:solidFill>
              </a:defRPr>
            </a:pPr>
            <a:r>
              <a:t>Técnicas de</a:t>
            </a:r>
          </a:p>
          <a:p>
            <a:pPr algn="ctr">
              <a:defRPr b="1">
                <a:solidFill>
                  <a:srgbClr val="0433FF"/>
                </a:solidFill>
              </a:defRPr>
            </a:pPr>
            <a:r>
              <a:t>Amostragem</a:t>
            </a:r>
          </a:p>
        </p:txBody>
      </p:sp>
      <p:sp>
        <p:nvSpPr>
          <p:cNvPr id="776" name="Estatística…"/>
          <p:cNvSpPr txBox="1"/>
          <p:nvPr/>
        </p:nvSpPr>
        <p:spPr>
          <a:xfrm>
            <a:off x="3944815" y="5409821"/>
            <a:ext cx="167440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0433FF"/>
                </a:solidFill>
              </a:defRPr>
            </a:pPr>
            <a:r>
              <a:t>Estatística</a:t>
            </a:r>
          </a:p>
          <a:p>
            <a:pPr algn="ctr">
              <a:defRPr b="1">
                <a:solidFill>
                  <a:srgbClr val="0433FF"/>
                </a:solidFill>
              </a:defRPr>
            </a:pPr>
            <a:r>
              <a:t>Descritiva</a:t>
            </a:r>
          </a:p>
        </p:txBody>
      </p:sp>
      <p:sp>
        <p:nvSpPr>
          <p:cNvPr id="777" name="Testes de…"/>
          <p:cNvSpPr txBox="1"/>
          <p:nvPr/>
        </p:nvSpPr>
        <p:spPr>
          <a:xfrm>
            <a:off x="6693522" y="5409821"/>
            <a:ext cx="167440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0433FF"/>
                </a:solidFill>
              </a:defRPr>
            </a:pPr>
            <a:r>
              <a:t>Testes de</a:t>
            </a:r>
          </a:p>
          <a:p>
            <a:pPr algn="ctr">
              <a:defRPr b="1">
                <a:solidFill>
                  <a:srgbClr val="0433FF"/>
                </a:solidFill>
              </a:defRPr>
            </a:pPr>
            <a:r>
              <a:t>Hipótese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80" name="Estatística (Statistics)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Estatística (Statistics)</a:t>
            </a:r>
          </a:p>
        </p:txBody>
      </p:sp>
      <p:pic>
        <p:nvPicPr>
          <p:cNvPr id="781" name="charts.png" descr="char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7468" y="2296357"/>
            <a:ext cx="2929097" cy="2929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test.jpeg" descr="tes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9043" y="1959738"/>
            <a:ext cx="2586075" cy="3337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783" name="sample.png" descr="sampl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1032" y="2716453"/>
            <a:ext cx="3044993" cy="2088906"/>
          </a:xfrm>
          <a:prstGeom prst="rect">
            <a:avLst/>
          </a:prstGeom>
          <a:ln w="12700">
            <a:miter lim="400000"/>
          </a:ln>
        </p:spPr>
      </p:pic>
      <p:sp>
        <p:nvSpPr>
          <p:cNvPr id="784" name="Técnicas de…"/>
          <p:cNvSpPr txBox="1"/>
          <p:nvPr/>
        </p:nvSpPr>
        <p:spPr>
          <a:xfrm>
            <a:off x="886328" y="5409821"/>
            <a:ext cx="167440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0433FF"/>
                </a:solidFill>
              </a:defRPr>
            </a:pPr>
            <a:r>
              <a:t>Técnicas de</a:t>
            </a:r>
          </a:p>
          <a:p>
            <a:pPr algn="ctr">
              <a:defRPr b="1">
                <a:solidFill>
                  <a:srgbClr val="0433FF"/>
                </a:solidFill>
              </a:defRPr>
            </a:pPr>
            <a:r>
              <a:t>Amostragem</a:t>
            </a:r>
          </a:p>
        </p:txBody>
      </p:sp>
      <p:sp>
        <p:nvSpPr>
          <p:cNvPr id="785" name="Estatística…"/>
          <p:cNvSpPr txBox="1"/>
          <p:nvPr/>
        </p:nvSpPr>
        <p:spPr>
          <a:xfrm>
            <a:off x="3944815" y="5409821"/>
            <a:ext cx="167440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0433FF"/>
                </a:solidFill>
              </a:defRPr>
            </a:pPr>
            <a:r>
              <a:t>Estatística</a:t>
            </a:r>
          </a:p>
          <a:p>
            <a:pPr algn="ctr">
              <a:defRPr b="1">
                <a:solidFill>
                  <a:srgbClr val="0433FF"/>
                </a:solidFill>
              </a:defRPr>
            </a:pPr>
            <a:r>
              <a:t>Descritiva</a:t>
            </a:r>
          </a:p>
        </p:txBody>
      </p:sp>
      <p:sp>
        <p:nvSpPr>
          <p:cNvPr id="786" name="Testes de…"/>
          <p:cNvSpPr txBox="1"/>
          <p:nvPr/>
        </p:nvSpPr>
        <p:spPr>
          <a:xfrm>
            <a:off x="6693522" y="5409821"/>
            <a:ext cx="1674401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solidFill>
                  <a:srgbClr val="0433FF"/>
                </a:solidFill>
              </a:defRPr>
            </a:pPr>
            <a:r>
              <a:t>Testes de</a:t>
            </a:r>
          </a:p>
          <a:p>
            <a:pPr algn="ctr">
              <a:defRPr b="1">
                <a:solidFill>
                  <a:srgbClr val="0433FF"/>
                </a:solidFill>
              </a:defRPr>
            </a:pPr>
            <a:r>
              <a:t>Hipótese</a:t>
            </a:r>
          </a:p>
        </p:txBody>
      </p:sp>
      <p:sp>
        <p:nvSpPr>
          <p:cNvPr id="787" name="Separar e validar os dados"/>
          <p:cNvSpPr txBox="1"/>
          <p:nvPr/>
        </p:nvSpPr>
        <p:spPr>
          <a:xfrm>
            <a:off x="3796391" y="3397686"/>
            <a:ext cx="2141768" cy="726441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2300"/>
            </a:lvl1pPr>
          </a:lstStyle>
          <a:p>
            <a:pPr/>
            <a:r>
              <a:t>Separar e validar os dados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90" name="Ciência de Dados (Data science)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Ciência de Dados (Data science)</a:t>
            </a:r>
          </a:p>
        </p:txBody>
      </p:sp>
      <p:pic>
        <p:nvPicPr>
          <p:cNvPr id="791" name="capitao.jpg" descr="capita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4215" y="2024628"/>
            <a:ext cx="7135570" cy="4011777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Ciência de…"/>
          <p:cNvSpPr/>
          <p:nvPr/>
        </p:nvSpPr>
        <p:spPr>
          <a:xfrm>
            <a:off x="3565017" y="2057354"/>
            <a:ext cx="1625855" cy="1253927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b="1">
                <a:solidFill>
                  <a:srgbClr val="FFFFFF"/>
                </a:solidFill>
              </a:defRPr>
            </a:pPr>
            <a:r>
              <a:t>Ciência de</a:t>
            </a:r>
          </a:p>
          <a:p>
            <a:pPr algn="ctr">
              <a:defRPr b="1">
                <a:solidFill>
                  <a:srgbClr val="FFFFFF"/>
                </a:solidFill>
              </a:defRPr>
            </a:pPr>
            <a:r>
              <a:t>Dados</a:t>
            </a:r>
          </a:p>
        </p:txBody>
      </p:sp>
      <p:sp>
        <p:nvSpPr>
          <p:cNvPr id="793" name="Estatística"/>
          <p:cNvSpPr/>
          <p:nvPr/>
        </p:nvSpPr>
        <p:spPr>
          <a:xfrm>
            <a:off x="1336128" y="4788465"/>
            <a:ext cx="1104229" cy="573593"/>
          </a:xfrm>
          <a:prstGeom prst="rect">
            <a:avLst/>
          </a:prstGeom>
          <a:solidFill>
            <a:srgbClr val="011993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Estatística</a:t>
            </a:r>
          </a:p>
        </p:txBody>
      </p:sp>
      <p:sp>
        <p:nvSpPr>
          <p:cNvPr id="794" name="IA"/>
          <p:cNvSpPr/>
          <p:nvPr/>
        </p:nvSpPr>
        <p:spPr>
          <a:xfrm>
            <a:off x="2337307" y="5313229"/>
            <a:ext cx="687339" cy="573593"/>
          </a:xfrm>
          <a:prstGeom prst="rect">
            <a:avLst/>
          </a:prstGeom>
          <a:solidFill>
            <a:srgbClr val="011993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IA</a:t>
            </a:r>
          </a:p>
        </p:txBody>
      </p:sp>
      <p:sp>
        <p:nvSpPr>
          <p:cNvPr id="795" name="Dados"/>
          <p:cNvSpPr/>
          <p:nvPr/>
        </p:nvSpPr>
        <p:spPr>
          <a:xfrm>
            <a:off x="2883751" y="4925625"/>
            <a:ext cx="784879" cy="573592"/>
          </a:xfrm>
          <a:prstGeom prst="rect">
            <a:avLst/>
          </a:prstGeom>
          <a:solidFill>
            <a:srgbClr val="011993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Dados</a:t>
            </a:r>
          </a:p>
        </p:txBody>
      </p:sp>
      <p:sp>
        <p:nvSpPr>
          <p:cNvPr id="796" name="MD"/>
          <p:cNvSpPr/>
          <p:nvPr/>
        </p:nvSpPr>
        <p:spPr>
          <a:xfrm>
            <a:off x="5642864" y="4925625"/>
            <a:ext cx="687338" cy="573592"/>
          </a:xfrm>
          <a:prstGeom prst="rect">
            <a:avLst/>
          </a:prstGeom>
          <a:solidFill>
            <a:srgbClr val="011993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MD</a:t>
            </a:r>
          </a:p>
        </p:txBody>
      </p:sp>
      <p:sp>
        <p:nvSpPr>
          <p:cNvPr id="797" name="AM"/>
          <p:cNvSpPr/>
          <p:nvPr/>
        </p:nvSpPr>
        <p:spPr>
          <a:xfrm>
            <a:off x="6712711" y="4925625"/>
            <a:ext cx="687339" cy="573592"/>
          </a:xfrm>
          <a:prstGeom prst="rect">
            <a:avLst/>
          </a:prstGeom>
          <a:solidFill>
            <a:srgbClr val="011993"/>
          </a:solidFill>
          <a:ln w="1905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00" name="Quantos algoritmos existem?"/>
          <p:cNvSpPr txBox="1"/>
          <p:nvPr>
            <p:ph type="body" sz="quarter" idx="1"/>
          </p:nvPr>
        </p:nvSpPr>
        <p:spPr>
          <a:xfrm>
            <a:off x="574548" y="1788480"/>
            <a:ext cx="8229601" cy="577095"/>
          </a:xfrm>
          <a:prstGeom prst="rect">
            <a:avLst/>
          </a:prstGeom>
        </p:spPr>
        <p:txBody>
          <a:bodyPr/>
          <a:lstStyle/>
          <a:p>
            <a:pPr/>
            <a:r>
              <a:t>Quantos algoritmos existem?</a:t>
            </a:r>
          </a:p>
        </p:txBody>
      </p:sp>
      <p:sp>
        <p:nvSpPr>
          <p:cNvPr id="801" name="Ciência de Dados (Data science)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Ciência de Dados (Data science)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04" name="Quantos algoritmos existem?"/>
          <p:cNvSpPr txBox="1"/>
          <p:nvPr>
            <p:ph type="body" sz="quarter" idx="1"/>
          </p:nvPr>
        </p:nvSpPr>
        <p:spPr>
          <a:xfrm>
            <a:off x="574548" y="1788480"/>
            <a:ext cx="8229601" cy="577095"/>
          </a:xfrm>
          <a:prstGeom prst="rect">
            <a:avLst/>
          </a:prstGeom>
        </p:spPr>
        <p:txBody>
          <a:bodyPr/>
          <a:lstStyle/>
          <a:p>
            <a:pPr/>
            <a:r>
              <a:t>Quantos algoritmos existem?</a:t>
            </a:r>
          </a:p>
        </p:txBody>
      </p:sp>
      <p:pic>
        <p:nvPicPr>
          <p:cNvPr id="805" name="R.png" descr="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594" y="3134540"/>
            <a:ext cx="1003695" cy="777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806" name="1200px-Scikit_learn_logo_small.svg.png" descr="1200px-Scikit_learn_logo_small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8462" y="2780672"/>
            <a:ext cx="1840125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7" name="rapidminer.png" descr="rapidmin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15042" y="2599892"/>
            <a:ext cx="3111452" cy="777863"/>
          </a:xfrm>
          <a:prstGeom prst="rect">
            <a:avLst/>
          </a:prstGeom>
          <a:ln w="12700">
            <a:miter lim="400000"/>
          </a:ln>
        </p:spPr>
      </p:pic>
      <p:pic>
        <p:nvPicPr>
          <p:cNvPr id="808" name="not_santa_detector_dl_logos.jpg" descr="not_santa_detector_dl_logo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11309" y="3552290"/>
            <a:ext cx="4284292" cy="1820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09" name="weka.jpeg" descr="weka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0108" y="4835550"/>
            <a:ext cx="1362632" cy="1344544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…"/>
          <p:cNvSpPr txBox="1"/>
          <p:nvPr/>
        </p:nvSpPr>
        <p:spPr>
          <a:xfrm>
            <a:off x="3482571" y="5555771"/>
            <a:ext cx="2141768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000"/>
            </a:lvl1pPr>
          </a:lstStyle>
          <a:p>
            <a:pPr/>
            <a:r>
              <a:t>…</a:t>
            </a:r>
          </a:p>
        </p:txBody>
      </p:sp>
      <p:sp>
        <p:nvSpPr>
          <p:cNvPr id="811" name="Ciência de Dad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Ciência de Dados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14" name="."/>
          <p:cNvSpPr txBox="1"/>
          <p:nvPr/>
        </p:nvSpPr>
        <p:spPr>
          <a:xfrm>
            <a:off x="1471612" y="2527971"/>
            <a:ext cx="141759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.</a:t>
            </a:r>
          </a:p>
        </p:txBody>
      </p:sp>
      <p:sp>
        <p:nvSpPr>
          <p:cNvPr id="815" name="1."/>
          <p:cNvSpPr txBox="1"/>
          <p:nvPr/>
        </p:nvSpPr>
        <p:spPr>
          <a:xfrm>
            <a:off x="1333500" y="23073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816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Roteiro</a:t>
            </a:r>
          </a:p>
        </p:txBody>
      </p:sp>
      <p:grpSp>
        <p:nvGrpSpPr>
          <p:cNvPr id="819" name="Group"/>
          <p:cNvGrpSpPr/>
          <p:nvPr/>
        </p:nvGrpSpPr>
        <p:grpSpPr>
          <a:xfrm>
            <a:off x="866139" y="4693423"/>
            <a:ext cx="366714" cy="373791"/>
            <a:chOff x="0" y="0"/>
            <a:chExt cx="366712" cy="373790"/>
          </a:xfrm>
        </p:grpSpPr>
        <p:sp>
          <p:nvSpPr>
            <p:cNvPr id="81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18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820" name="Rounded Rectangle"/>
          <p:cNvSpPr/>
          <p:nvPr/>
        </p:nvSpPr>
        <p:spPr>
          <a:xfrm>
            <a:off x="685800" y="3515701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823" name="Group"/>
          <p:cNvGrpSpPr/>
          <p:nvPr/>
        </p:nvGrpSpPr>
        <p:grpSpPr>
          <a:xfrm>
            <a:off x="876300" y="4155948"/>
            <a:ext cx="366713" cy="373791"/>
            <a:chOff x="0" y="0"/>
            <a:chExt cx="366712" cy="373790"/>
          </a:xfrm>
        </p:grpSpPr>
        <p:sp>
          <p:nvSpPr>
            <p:cNvPr id="82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2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824" name="Introdução"/>
          <p:cNvSpPr txBox="1"/>
          <p:nvPr/>
        </p:nvSpPr>
        <p:spPr>
          <a:xfrm>
            <a:off x="1371600" y="1920875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827" name="Group"/>
          <p:cNvGrpSpPr/>
          <p:nvPr/>
        </p:nvGrpSpPr>
        <p:grpSpPr>
          <a:xfrm>
            <a:off x="876300" y="1916542"/>
            <a:ext cx="366713" cy="373791"/>
            <a:chOff x="0" y="0"/>
            <a:chExt cx="366712" cy="373790"/>
          </a:xfrm>
        </p:grpSpPr>
        <p:sp>
          <p:nvSpPr>
            <p:cNvPr id="82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6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830" name="Group"/>
          <p:cNvGrpSpPr/>
          <p:nvPr/>
        </p:nvGrpSpPr>
        <p:grpSpPr>
          <a:xfrm>
            <a:off x="879475" y="2482940"/>
            <a:ext cx="366713" cy="373791"/>
            <a:chOff x="0" y="0"/>
            <a:chExt cx="366712" cy="373790"/>
          </a:xfrm>
        </p:grpSpPr>
        <p:sp>
          <p:nvSpPr>
            <p:cNvPr id="82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29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833" name="Group"/>
          <p:cNvGrpSpPr/>
          <p:nvPr/>
        </p:nvGrpSpPr>
        <p:grpSpPr>
          <a:xfrm>
            <a:off x="879475" y="3049587"/>
            <a:ext cx="366713" cy="373791"/>
            <a:chOff x="0" y="0"/>
            <a:chExt cx="366712" cy="373790"/>
          </a:xfrm>
        </p:grpSpPr>
        <p:sp>
          <p:nvSpPr>
            <p:cNvPr id="83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2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834" name="Fluxo de ciência de dados"/>
          <p:cNvSpPr txBox="1"/>
          <p:nvPr/>
        </p:nvSpPr>
        <p:spPr>
          <a:xfrm>
            <a:off x="1361504" y="3597050"/>
            <a:ext cx="3264430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Fluxo de ciência de dados</a:t>
            </a:r>
          </a:p>
        </p:txBody>
      </p:sp>
      <p:sp>
        <p:nvSpPr>
          <p:cNvPr id="835" name="Aplicações"/>
          <p:cNvSpPr txBox="1"/>
          <p:nvPr/>
        </p:nvSpPr>
        <p:spPr>
          <a:xfrm>
            <a:off x="1371227" y="2500678"/>
            <a:ext cx="1443891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Aplicações</a:t>
            </a:r>
          </a:p>
        </p:txBody>
      </p:sp>
      <p:sp>
        <p:nvSpPr>
          <p:cNvPr id="836" name="Conceitos gerais"/>
          <p:cNvSpPr txBox="1"/>
          <p:nvPr/>
        </p:nvSpPr>
        <p:spPr>
          <a:xfrm>
            <a:off x="1371227" y="3044644"/>
            <a:ext cx="2149460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Conceitos gerais</a:t>
            </a:r>
          </a:p>
        </p:txBody>
      </p:sp>
      <p:sp>
        <p:nvSpPr>
          <p:cNvPr id="837" name="Referências"/>
          <p:cNvSpPr txBox="1"/>
          <p:nvPr/>
        </p:nvSpPr>
        <p:spPr>
          <a:xfrm>
            <a:off x="1362517" y="4701270"/>
            <a:ext cx="1542861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grpSp>
        <p:nvGrpSpPr>
          <p:cNvPr id="840" name="Group"/>
          <p:cNvGrpSpPr/>
          <p:nvPr/>
        </p:nvGrpSpPr>
        <p:grpSpPr>
          <a:xfrm>
            <a:off x="876300" y="3606347"/>
            <a:ext cx="366713" cy="373792"/>
            <a:chOff x="0" y="0"/>
            <a:chExt cx="366712" cy="373790"/>
          </a:xfrm>
        </p:grpSpPr>
        <p:sp>
          <p:nvSpPr>
            <p:cNvPr id="838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839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841" name="Síntese"/>
          <p:cNvSpPr txBox="1"/>
          <p:nvPr/>
        </p:nvSpPr>
        <p:spPr>
          <a:xfrm>
            <a:off x="1372677" y="4163795"/>
            <a:ext cx="100621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44" name="Fluxo de Ciência de Dad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Fluxo de Ciência de Dados</a:t>
            </a:r>
          </a:p>
        </p:txBody>
      </p:sp>
      <p:pic>
        <p:nvPicPr>
          <p:cNvPr id="845" name="goal.jpg" descr="goa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289" y="2267845"/>
            <a:ext cx="1313030" cy="1263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6" name="data.png" descr="dat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732" y="2473020"/>
            <a:ext cx="9906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847" name="Dados"/>
          <p:cNvSpPr txBox="1"/>
          <p:nvPr/>
        </p:nvSpPr>
        <p:spPr>
          <a:xfrm>
            <a:off x="3393149" y="17768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Dados</a:t>
            </a:r>
          </a:p>
        </p:txBody>
      </p:sp>
      <p:sp>
        <p:nvSpPr>
          <p:cNvPr id="848" name="Objetivo"/>
          <p:cNvSpPr txBox="1"/>
          <p:nvPr/>
        </p:nvSpPr>
        <p:spPr>
          <a:xfrm>
            <a:off x="528231" y="1776863"/>
            <a:ext cx="214176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Objetivo</a:t>
            </a:r>
          </a:p>
        </p:txBody>
      </p:sp>
      <p:pic>
        <p:nvPicPr>
          <p:cNvPr id="849" name="solucao.jpg" descr="soluca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2142" y="4147709"/>
            <a:ext cx="1613945" cy="1495357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Solução"/>
          <p:cNvSpPr txBox="1"/>
          <p:nvPr/>
        </p:nvSpPr>
        <p:spPr>
          <a:xfrm>
            <a:off x="499920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Solução</a:t>
            </a:r>
          </a:p>
        </p:txBody>
      </p:sp>
      <p:pic>
        <p:nvPicPr>
          <p:cNvPr id="851" name="charts.jpg" descr="chart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03888" y="4223286"/>
            <a:ext cx="1920290" cy="1344203"/>
          </a:xfrm>
          <a:prstGeom prst="rect">
            <a:avLst/>
          </a:prstGeom>
          <a:ln w="12700">
            <a:miter lim="400000"/>
          </a:ln>
        </p:spPr>
      </p:pic>
      <p:sp>
        <p:nvSpPr>
          <p:cNvPr id="852" name="Resultados"/>
          <p:cNvSpPr txBox="1"/>
          <p:nvPr/>
        </p:nvSpPr>
        <p:spPr>
          <a:xfrm>
            <a:off x="3393149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Resultados</a:t>
            </a:r>
          </a:p>
        </p:txBody>
      </p:sp>
      <p:pic>
        <p:nvPicPr>
          <p:cNvPr id="853" name="validation.png" descr="validatio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10879" y="4374234"/>
            <a:ext cx="1331914" cy="1331913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Validação"/>
          <p:cNvSpPr txBox="1"/>
          <p:nvPr/>
        </p:nvSpPr>
        <p:spPr>
          <a:xfrm>
            <a:off x="6105952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Validação</a:t>
            </a:r>
          </a:p>
        </p:txBody>
      </p:sp>
      <p:pic>
        <p:nvPicPr>
          <p:cNvPr id="855" name="learning.png" descr="learning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510879" y="2332303"/>
            <a:ext cx="1331914" cy="1263791"/>
          </a:xfrm>
          <a:prstGeom prst="rect">
            <a:avLst/>
          </a:prstGeom>
          <a:ln w="12700">
            <a:miter lim="400000"/>
          </a:ln>
        </p:spPr>
      </p:pic>
      <p:sp>
        <p:nvSpPr>
          <p:cNvPr id="856" name="Modelagem"/>
          <p:cNvSpPr txBox="1"/>
          <p:nvPr/>
        </p:nvSpPr>
        <p:spPr>
          <a:xfrm>
            <a:off x="6105952" y="17768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Modelagem</a:t>
            </a:r>
          </a:p>
        </p:txBody>
      </p:sp>
      <p:sp>
        <p:nvSpPr>
          <p:cNvPr id="857" name="Line"/>
          <p:cNvSpPr/>
          <p:nvPr/>
        </p:nvSpPr>
        <p:spPr>
          <a:xfrm>
            <a:off x="2573403" y="2966478"/>
            <a:ext cx="1049245" cy="1"/>
          </a:xfrm>
          <a:prstGeom prst="line">
            <a:avLst/>
          </a:prstGeom>
          <a:ln w="381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58" name="Line"/>
          <p:cNvSpPr/>
          <p:nvPr/>
        </p:nvSpPr>
        <p:spPr>
          <a:xfrm>
            <a:off x="5305418" y="2964198"/>
            <a:ext cx="1049245" cy="1"/>
          </a:xfrm>
          <a:prstGeom prst="line">
            <a:avLst/>
          </a:prstGeom>
          <a:ln w="381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59" name="Line"/>
          <p:cNvSpPr/>
          <p:nvPr/>
        </p:nvSpPr>
        <p:spPr>
          <a:xfrm>
            <a:off x="2430365" y="5040190"/>
            <a:ext cx="1049245" cy="1"/>
          </a:xfrm>
          <a:prstGeom prst="line">
            <a:avLst/>
          </a:prstGeom>
          <a:ln w="3810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60" name="Line"/>
          <p:cNvSpPr/>
          <p:nvPr/>
        </p:nvSpPr>
        <p:spPr>
          <a:xfrm>
            <a:off x="5305418" y="5040190"/>
            <a:ext cx="1049245" cy="1"/>
          </a:xfrm>
          <a:prstGeom prst="line">
            <a:avLst/>
          </a:prstGeom>
          <a:ln w="3810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63" name="Connection Line"/>
          <p:cNvSpPr/>
          <p:nvPr/>
        </p:nvSpPr>
        <p:spPr>
          <a:xfrm>
            <a:off x="7856276" y="2895431"/>
            <a:ext cx="738802" cy="2114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0" h="21600" fill="norm" stroke="1" extrusionOk="0">
                <a:moveTo>
                  <a:pt x="1536" y="21600"/>
                </a:moveTo>
                <a:cubicBezTo>
                  <a:pt x="21600" y="13703"/>
                  <a:pt x="21088" y="6503"/>
                  <a:pt x="0" y="0"/>
                </a:cubicBezTo>
              </a:path>
            </a:pathLst>
          </a:custGeom>
          <a:ln w="38100">
            <a:solidFill>
              <a:srgbClr val="000000"/>
            </a:solidFill>
            <a:bevel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864" name="Connection Line"/>
          <p:cNvSpPr/>
          <p:nvPr/>
        </p:nvSpPr>
        <p:spPr>
          <a:xfrm>
            <a:off x="267283" y="2874333"/>
            <a:ext cx="557099" cy="1985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88" h="21600" fill="norm" stroke="1" extrusionOk="0">
                <a:moveTo>
                  <a:pt x="11859" y="21600"/>
                </a:moveTo>
                <a:cubicBezTo>
                  <a:pt x="-5312" y="14080"/>
                  <a:pt x="-3836" y="6880"/>
                  <a:pt x="16288" y="0"/>
                </a:cubicBezTo>
              </a:path>
            </a:pathLst>
          </a:custGeom>
          <a:ln w="38100">
            <a:solidFill>
              <a:srgbClr val="000000"/>
            </a:solidFill>
            <a:bevel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67" name="goal.jpg" descr="goa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289" y="2267845"/>
            <a:ext cx="1313030" cy="1263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8" name="data.png" descr="data.png"/>
          <p:cNvPicPr>
            <a:picLocks noChangeAspect="1"/>
          </p:cNvPicPr>
          <p:nvPr/>
        </p:nvPicPr>
        <p:blipFill>
          <a:blip r:embed="rId3">
            <a:alphaModFix amt="26325"/>
            <a:extLst/>
          </a:blip>
          <a:stretch>
            <a:fillRect/>
          </a:stretch>
        </p:blipFill>
        <p:spPr>
          <a:xfrm>
            <a:off x="3968732" y="2473020"/>
            <a:ext cx="9906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869" name="Dados"/>
          <p:cNvSpPr txBox="1"/>
          <p:nvPr/>
        </p:nvSpPr>
        <p:spPr>
          <a:xfrm>
            <a:off x="3393149" y="17768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Dados</a:t>
            </a:r>
          </a:p>
        </p:txBody>
      </p:sp>
      <p:sp>
        <p:nvSpPr>
          <p:cNvPr id="870" name="Objetivo"/>
          <p:cNvSpPr txBox="1"/>
          <p:nvPr/>
        </p:nvSpPr>
        <p:spPr>
          <a:xfrm>
            <a:off x="528231" y="1776863"/>
            <a:ext cx="214176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Objetivo</a:t>
            </a:r>
          </a:p>
        </p:txBody>
      </p:sp>
      <p:pic>
        <p:nvPicPr>
          <p:cNvPr id="871" name="solucao.jpg" descr="solucao.jpg"/>
          <p:cNvPicPr>
            <a:picLocks noChangeAspect="1"/>
          </p:cNvPicPr>
          <p:nvPr/>
        </p:nvPicPr>
        <p:blipFill>
          <a:blip r:embed="rId4">
            <a:alphaModFix amt="26325"/>
            <a:extLst/>
          </a:blip>
          <a:stretch>
            <a:fillRect/>
          </a:stretch>
        </p:blipFill>
        <p:spPr>
          <a:xfrm>
            <a:off x="792142" y="4147709"/>
            <a:ext cx="1613945" cy="1495357"/>
          </a:xfrm>
          <a:prstGeom prst="rect">
            <a:avLst/>
          </a:prstGeom>
          <a:ln w="12700">
            <a:miter lim="400000"/>
          </a:ln>
        </p:spPr>
      </p:pic>
      <p:sp>
        <p:nvSpPr>
          <p:cNvPr id="872" name="Solução"/>
          <p:cNvSpPr txBox="1"/>
          <p:nvPr/>
        </p:nvSpPr>
        <p:spPr>
          <a:xfrm>
            <a:off x="499920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Solução</a:t>
            </a:r>
          </a:p>
        </p:txBody>
      </p:sp>
      <p:pic>
        <p:nvPicPr>
          <p:cNvPr id="873" name="charts.jpg" descr="charts.jpg"/>
          <p:cNvPicPr>
            <a:picLocks noChangeAspect="1"/>
          </p:cNvPicPr>
          <p:nvPr/>
        </p:nvPicPr>
        <p:blipFill>
          <a:blip r:embed="rId5">
            <a:alphaModFix amt="26325"/>
            <a:extLst/>
          </a:blip>
          <a:stretch>
            <a:fillRect/>
          </a:stretch>
        </p:blipFill>
        <p:spPr>
          <a:xfrm>
            <a:off x="3503888" y="4223286"/>
            <a:ext cx="1920290" cy="1344203"/>
          </a:xfrm>
          <a:prstGeom prst="rect">
            <a:avLst/>
          </a:prstGeom>
          <a:ln w="12700">
            <a:miter lim="400000"/>
          </a:ln>
        </p:spPr>
      </p:pic>
      <p:sp>
        <p:nvSpPr>
          <p:cNvPr id="874" name="Resultados"/>
          <p:cNvSpPr txBox="1"/>
          <p:nvPr/>
        </p:nvSpPr>
        <p:spPr>
          <a:xfrm>
            <a:off x="3393149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Resultados</a:t>
            </a:r>
          </a:p>
        </p:txBody>
      </p:sp>
      <p:pic>
        <p:nvPicPr>
          <p:cNvPr id="875" name="validation.png" descr="validation.png"/>
          <p:cNvPicPr>
            <a:picLocks noChangeAspect="1"/>
          </p:cNvPicPr>
          <p:nvPr/>
        </p:nvPicPr>
        <p:blipFill>
          <a:blip r:embed="rId6">
            <a:alphaModFix amt="26325"/>
            <a:extLst/>
          </a:blip>
          <a:stretch>
            <a:fillRect/>
          </a:stretch>
        </p:blipFill>
        <p:spPr>
          <a:xfrm>
            <a:off x="6510879" y="4374234"/>
            <a:ext cx="1331914" cy="1331913"/>
          </a:xfrm>
          <a:prstGeom prst="rect">
            <a:avLst/>
          </a:prstGeom>
          <a:ln w="12700">
            <a:miter lim="400000"/>
          </a:ln>
        </p:spPr>
      </p:pic>
      <p:sp>
        <p:nvSpPr>
          <p:cNvPr id="876" name="Validação"/>
          <p:cNvSpPr txBox="1"/>
          <p:nvPr/>
        </p:nvSpPr>
        <p:spPr>
          <a:xfrm>
            <a:off x="6105952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Validação</a:t>
            </a:r>
          </a:p>
        </p:txBody>
      </p:sp>
      <p:pic>
        <p:nvPicPr>
          <p:cNvPr id="877" name="learning.png" descr="learning.png"/>
          <p:cNvPicPr>
            <a:picLocks noChangeAspect="1"/>
          </p:cNvPicPr>
          <p:nvPr/>
        </p:nvPicPr>
        <p:blipFill>
          <a:blip r:embed="rId7">
            <a:alphaModFix amt="26325"/>
            <a:extLst/>
          </a:blip>
          <a:stretch>
            <a:fillRect/>
          </a:stretch>
        </p:blipFill>
        <p:spPr>
          <a:xfrm>
            <a:off x="6510879" y="2332303"/>
            <a:ext cx="1331914" cy="1263791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Modelagem"/>
          <p:cNvSpPr txBox="1"/>
          <p:nvPr/>
        </p:nvSpPr>
        <p:spPr>
          <a:xfrm>
            <a:off x="6105952" y="17768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Modelagem</a:t>
            </a:r>
          </a:p>
        </p:txBody>
      </p:sp>
      <p:sp>
        <p:nvSpPr>
          <p:cNvPr id="879" name="Line"/>
          <p:cNvSpPr/>
          <p:nvPr/>
        </p:nvSpPr>
        <p:spPr>
          <a:xfrm>
            <a:off x="2573403" y="2966478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80" name="Line"/>
          <p:cNvSpPr/>
          <p:nvPr/>
        </p:nvSpPr>
        <p:spPr>
          <a:xfrm>
            <a:off x="5305418" y="2964198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81" name="Line"/>
          <p:cNvSpPr/>
          <p:nvPr/>
        </p:nvSpPr>
        <p:spPr>
          <a:xfrm>
            <a:off x="2430365" y="5040190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82" name="Line"/>
          <p:cNvSpPr/>
          <p:nvPr/>
        </p:nvSpPr>
        <p:spPr>
          <a:xfrm>
            <a:off x="5305418" y="5040190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889" name="Connection Line"/>
          <p:cNvSpPr/>
          <p:nvPr/>
        </p:nvSpPr>
        <p:spPr>
          <a:xfrm>
            <a:off x="7856276" y="2895431"/>
            <a:ext cx="738802" cy="2114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0" h="21600" fill="norm" stroke="1" extrusionOk="0">
                <a:moveTo>
                  <a:pt x="1536" y="21600"/>
                </a:moveTo>
                <a:cubicBezTo>
                  <a:pt x="21600" y="13703"/>
                  <a:pt x="21088" y="6503"/>
                  <a:pt x="0" y="0"/>
                </a:cubicBezTo>
              </a:path>
            </a:pathLst>
          </a:custGeom>
          <a:ln w="38100">
            <a:solidFill>
              <a:srgbClr val="000000">
                <a:alpha val="26325"/>
              </a:srgbClr>
            </a:solidFill>
            <a:bevel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890" name="Connection Line"/>
          <p:cNvSpPr/>
          <p:nvPr/>
        </p:nvSpPr>
        <p:spPr>
          <a:xfrm>
            <a:off x="267283" y="2874333"/>
            <a:ext cx="557099" cy="1985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88" h="21600" fill="norm" stroke="1" extrusionOk="0">
                <a:moveTo>
                  <a:pt x="11859" y="21600"/>
                </a:moveTo>
                <a:cubicBezTo>
                  <a:pt x="-5312" y="14080"/>
                  <a:pt x="-3836" y="6880"/>
                  <a:pt x="16288" y="0"/>
                </a:cubicBezTo>
              </a:path>
            </a:pathLst>
          </a:custGeom>
          <a:ln w="38100">
            <a:solidFill>
              <a:srgbClr val="000000">
                <a:alpha val="26325"/>
              </a:srgbClr>
            </a:solidFill>
            <a:bevel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885" name="Rectangle"/>
          <p:cNvSpPr/>
          <p:nvPr/>
        </p:nvSpPr>
        <p:spPr>
          <a:xfrm>
            <a:off x="816981" y="2164675"/>
            <a:ext cx="1507645" cy="1470131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886" name="Qual é o problema que desejamos resolver?"/>
          <p:cNvSpPr/>
          <p:nvPr/>
        </p:nvSpPr>
        <p:spPr>
          <a:xfrm>
            <a:off x="1961806" y="3928955"/>
            <a:ext cx="5220388" cy="923472"/>
          </a:xfrm>
          <a:prstGeom prst="rect">
            <a:avLst/>
          </a:prstGeom>
          <a:solidFill>
            <a:srgbClr val="FFFB00"/>
          </a:solidFill>
          <a:ln w="19050">
            <a:solidFill>
              <a:srgbClr val="000000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2100"/>
            </a:lvl1pPr>
          </a:lstStyle>
          <a:p>
            <a:pPr/>
            <a:r>
              <a:t>Qual é o problema que desejamos resolver?</a:t>
            </a:r>
          </a:p>
        </p:txBody>
      </p:sp>
      <p:sp>
        <p:nvSpPr>
          <p:cNvPr id="887" name="1"/>
          <p:cNvSpPr/>
          <p:nvPr/>
        </p:nvSpPr>
        <p:spPr>
          <a:xfrm>
            <a:off x="508000" y="1611120"/>
            <a:ext cx="514350" cy="441035"/>
          </a:xfrm>
          <a:prstGeom prst="ellipse">
            <a:avLst/>
          </a:prstGeom>
          <a:solidFill>
            <a:srgbClr val="FF2600"/>
          </a:solidFill>
          <a:ln w="19050">
            <a:solidFill>
              <a:srgbClr val="FF26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21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88" name="Fluxo de Ciência de Dad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Fluxo de Ciência de Dados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93" name="goal.jpg" descr="goal.jpg"/>
          <p:cNvPicPr>
            <a:picLocks noChangeAspect="1"/>
          </p:cNvPicPr>
          <p:nvPr/>
        </p:nvPicPr>
        <p:blipFill>
          <a:blip r:embed="rId2">
            <a:alphaModFix amt="25668"/>
            <a:extLst/>
          </a:blip>
          <a:stretch>
            <a:fillRect/>
          </a:stretch>
        </p:blipFill>
        <p:spPr>
          <a:xfrm>
            <a:off x="914289" y="2267845"/>
            <a:ext cx="1313030" cy="1263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4" name="data.png" descr="dat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732" y="2473020"/>
            <a:ext cx="9906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895" name="Dados"/>
          <p:cNvSpPr txBox="1"/>
          <p:nvPr/>
        </p:nvSpPr>
        <p:spPr>
          <a:xfrm>
            <a:off x="3393149" y="17768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Dados</a:t>
            </a:r>
          </a:p>
        </p:txBody>
      </p:sp>
      <p:sp>
        <p:nvSpPr>
          <p:cNvPr id="896" name="Objetivo"/>
          <p:cNvSpPr txBox="1"/>
          <p:nvPr/>
        </p:nvSpPr>
        <p:spPr>
          <a:xfrm>
            <a:off x="528231" y="1776863"/>
            <a:ext cx="214176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Objetivo</a:t>
            </a:r>
          </a:p>
        </p:txBody>
      </p:sp>
      <p:pic>
        <p:nvPicPr>
          <p:cNvPr id="897" name="solucao.jpg" descr="solucao.jpg"/>
          <p:cNvPicPr>
            <a:picLocks noChangeAspect="1"/>
          </p:cNvPicPr>
          <p:nvPr/>
        </p:nvPicPr>
        <p:blipFill>
          <a:blip r:embed="rId4">
            <a:alphaModFix amt="26325"/>
            <a:extLst/>
          </a:blip>
          <a:stretch>
            <a:fillRect/>
          </a:stretch>
        </p:blipFill>
        <p:spPr>
          <a:xfrm>
            <a:off x="792142" y="4147709"/>
            <a:ext cx="1613945" cy="1495357"/>
          </a:xfrm>
          <a:prstGeom prst="rect">
            <a:avLst/>
          </a:prstGeom>
          <a:ln w="12700">
            <a:miter lim="400000"/>
          </a:ln>
        </p:spPr>
      </p:pic>
      <p:sp>
        <p:nvSpPr>
          <p:cNvPr id="898" name="Solução"/>
          <p:cNvSpPr txBox="1"/>
          <p:nvPr/>
        </p:nvSpPr>
        <p:spPr>
          <a:xfrm>
            <a:off x="499920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Solução</a:t>
            </a:r>
          </a:p>
        </p:txBody>
      </p:sp>
      <p:pic>
        <p:nvPicPr>
          <p:cNvPr id="899" name="charts.jpg" descr="charts.jpg"/>
          <p:cNvPicPr>
            <a:picLocks noChangeAspect="1"/>
          </p:cNvPicPr>
          <p:nvPr/>
        </p:nvPicPr>
        <p:blipFill>
          <a:blip r:embed="rId5">
            <a:alphaModFix amt="26325"/>
            <a:extLst/>
          </a:blip>
          <a:stretch>
            <a:fillRect/>
          </a:stretch>
        </p:blipFill>
        <p:spPr>
          <a:xfrm>
            <a:off x="3503888" y="4223286"/>
            <a:ext cx="1920290" cy="1344203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Resultados"/>
          <p:cNvSpPr txBox="1"/>
          <p:nvPr/>
        </p:nvSpPr>
        <p:spPr>
          <a:xfrm>
            <a:off x="3393149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Resultados</a:t>
            </a:r>
          </a:p>
        </p:txBody>
      </p:sp>
      <p:pic>
        <p:nvPicPr>
          <p:cNvPr id="901" name="validation.png" descr="validation.png"/>
          <p:cNvPicPr>
            <a:picLocks noChangeAspect="1"/>
          </p:cNvPicPr>
          <p:nvPr/>
        </p:nvPicPr>
        <p:blipFill>
          <a:blip r:embed="rId6">
            <a:alphaModFix amt="26325"/>
            <a:extLst/>
          </a:blip>
          <a:stretch>
            <a:fillRect/>
          </a:stretch>
        </p:blipFill>
        <p:spPr>
          <a:xfrm>
            <a:off x="6510879" y="4374234"/>
            <a:ext cx="1331914" cy="1331913"/>
          </a:xfrm>
          <a:prstGeom prst="rect">
            <a:avLst/>
          </a:prstGeom>
          <a:ln w="12700">
            <a:miter lim="400000"/>
          </a:ln>
        </p:spPr>
      </p:pic>
      <p:sp>
        <p:nvSpPr>
          <p:cNvPr id="902" name="Validação"/>
          <p:cNvSpPr txBox="1"/>
          <p:nvPr/>
        </p:nvSpPr>
        <p:spPr>
          <a:xfrm>
            <a:off x="6105952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Validação</a:t>
            </a:r>
          </a:p>
        </p:txBody>
      </p:sp>
      <p:pic>
        <p:nvPicPr>
          <p:cNvPr id="903" name="learning.png" descr="learning.png"/>
          <p:cNvPicPr>
            <a:picLocks noChangeAspect="1"/>
          </p:cNvPicPr>
          <p:nvPr/>
        </p:nvPicPr>
        <p:blipFill>
          <a:blip r:embed="rId7">
            <a:alphaModFix amt="26325"/>
            <a:extLst/>
          </a:blip>
          <a:stretch>
            <a:fillRect/>
          </a:stretch>
        </p:blipFill>
        <p:spPr>
          <a:xfrm>
            <a:off x="6510879" y="2332303"/>
            <a:ext cx="1331914" cy="1263791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Modelagem"/>
          <p:cNvSpPr txBox="1"/>
          <p:nvPr/>
        </p:nvSpPr>
        <p:spPr>
          <a:xfrm>
            <a:off x="6105952" y="17768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Modelagem</a:t>
            </a:r>
          </a:p>
        </p:txBody>
      </p:sp>
      <p:sp>
        <p:nvSpPr>
          <p:cNvPr id="905" name="Line"/>
          <p:cNvSpPr/>
          <p:nvPr/>
        </p:nvSpPr>
        <p:spPr>
          <a:xfrm>
            <a:off x="2573403" y="2966478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06" name="Line"/>
          <p:cNvSpPr/>
          <p:nvPr/>
        </p:nvSpPr>
        <p:spPr>
          <a:xfrm>
            <a:off x="5305418" y="2964198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07" name="Line"/>
          <p:cNvSpPr/>
          <p:nvPr/>
        </p:nvSpPr>
        <p:spPr>
          <a:xfrm>
            <a:off x="2430365" y="5040190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08" name="Line"/>
          <p:cNvSpPr/>
          <p:nvPr/>
        </p:nvSpPr>
        <p:spPr>
          <a:xfrm>
            <a:off x="5305418" y="5040190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15" name="Connection Line"/>
          <p:cNvSpPr/>
          <p:nvPr/>
        </p:nvSpPr>
        <p:spPr>
          <a:xfrm>
            <a:off x="7856276" y="2895431"/>
            <a:ext cx="738802" cy="2114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0" h="21600" fill="norm" stroke="1" extrusionOk="0">
                <a:moveTo>
                  <a:pt x="1536" y="21600"/>
                </a:moveTo>
                <a:cubicBezTo>
                  <a:pt x="21600" y="13703"/>
                  <a:pt x="21088" y="6503"/>
                  <a:pt x="0" y="0"/>
                </a:cubicBezTo>
              </a:path>
            </a:pathLst>
          </a:custGeom>
          <a:ln w="38100">
            <a:solidFill>
              <a:srgbClr val="000000">
                <a:alpha val="26325"/>
              </a:srgbClr>
            </a:solidFill>
            <a:bevel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916" name="Connection Line"/>
          <p:cNvSpPr/>
          <p:nvPr/>
        </p:nvSpPr>
        <p:spPr>
          <a:xfrm>
            <a:off x="267283" y="2874333"/>
            <a:ext cx="557099" cy="1985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88" h="21600" fill="norm" stroke="1" extrusionOk="0">
                <a:moveTo>
                  <a:pt x="11859" y="21600"/>
                </a:moveTo>
                <a:cubicBezTo>
                  <a:pt x="-5312" y="14080"/>
                  <a:pt x="-3836" y="6880"/>
                  <a:pt x="16288" y="0"/>
                </a:cubicBezTo>
              </a:path>
            </a:pathLst>
          </a:custGeom>
          <a:ln w="38100">
            <a:solidFill>
              <a:srgbClr val="000000">
                <a:alpha val="26325"/>
              </a:srgbClr>
            </a:solidFill>
            <a:bevel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911" name="Rectangle"/>
          <p:cNvSpPr/>
          <p:nvPr/>
        </p:nvSpPr>
        <p:spPr>
          <a:xfrm>
            <a:off x="3710211" y="2153659"/>
            <a:ext cx="1507644" cy="1470131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912" name="Que informação eu preciso?…"/>
          <p:cNvSpPr/>
          <p:nvPr/>
        </p:nvSpPr>
        <p:spPr>
          <a:xfrm>
            <a:off x="1961806" y="3827490"/>
            <a:ext cx="5220388" cy="1978445"/>
          </a:xfrm>
          <a:prstGeom prst="rect">
            <a:avLst/>
          </a:prstGeom>
          <a:solidFill>
            <a:srgbClr val="FFFB00"/>
          </a:solidFill>
          <a:ln w="19050">
            <a:solidFill>
              <a:srgbClr val="000000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b="1" sz="2100"/>
            </a:pPr>
            <a:r>
              <a:t>Que informação eu preciso?</a:t>
            </a:r>
          </a:p>
          <a:p>
            <a:pPr>
              <a:defRPr sz="2100"/>
            </a:pPr>
            <a:r>
              <a:t> - coletar os dados variados</a:t>
            </a:r>
          </a:p>
          <a:p>
            <a:pPr>
              <a:defRPr sz="2100"/>
            </a:pPr>
            <a:r>
              <a:t> - tabular os dados</a:t>
            </a:r>
          </a:p>
          <a:p>
            <a:pPr>
              <a:defRPr sz="2100"/>
            </a:pPr>
            <a:r>
              <a:t> - explorar os dados</a:t>
            </a:r>
          </a:p>
          <a:p>
            <a:pPr>
              <a:defRPr sz="2100"/>
            </a:pPr>
            <a:r>
              <a:t> - limpeza dos dados</a:t>
            </a:r>
          </a:p>
          <a:p>
            <a:pPr>
              <a:defRPr sz="2100"/>
            </a:pPr>
            <a:r>
              <a:t> - visualização dos dados </a:t>
            </a:r>
          </a:p>
        </p:txBody>
      </p:sp>
      <p:sp>
        <p:nvSpPr>
          <p:cNvPr id="913" name="2"/>
          <p:cNvSpPr/>
          <p:nvPr/>
        </p:nvSpPr>
        <p:spPr>
          <a:xfrm>
            <a:off x="3360928" y="1605612"/>
            <a:ext cx="514351" cy="441035"/>
          </a:xfrm>
          <a:prstGeom prst="ellipse">
            <a:avLst/>
          </a:prstGeom>
          <a:solidFill>
            <a:srgbClr val="FF2600"/>
          </a:solidFill>
          <a:ln w="19050">
            <a:solidFill>
              <a:srgbClr val="FF26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21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914" name="Fluxo de Ciência de Dad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Fluxo de Ciência de Dados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19" name="goal.jpg" descr="goal.jpg"/>
          <p:cNvPicPr>
            <a:picLocks noChangeAspect="1"/>
          </p:cNvPicPr>
          <p:nvPr/>
        </p:nvPicPr>
        <p:blipFill>
          <a:blip r:embed="rId2">
            <a:alphaModFix amt="25668"/>
            <a:extLst/>
          </a:blip>
          <a:stretch>
            <a:fillRect/>
          </a:stretch>
        </p:blipFill>
        <p:spPr>
          <a:xfrm>
            <a:off x="914289" y="2267845"/>
            <a:ext cx="1313030" cy="1263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0" name="data.png" descr="data.png"/>
          <p:cNvPicPr>
            <a:picLocks noChangeAspect="1"/>
          </p:cNvPicPr>
          <p:nvPr/>
        </p:nvPicPr>
        <p:blipFill>
          <a:blip r:embed="rId3">
            <a:alphaModFix amt="25907"/>
            <a:extLst/>
          </a:blip>
          <a:stretch>
            <a:fillRect/>
          </a:stretch>
        </p:blipFill>
        <p:spPr>
          <a:xfrm>
            <a:off x="3968732" y="2473020"/>
            <a:ext cx="9906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921" name="Dados"/>
          <p:cNvSpPr txBox="1"/>
          <p:nvPr/>
        </p:nvSpPr>
        <p:spPr>
          <a:xfrm>
            <a:off x="3393149" y="17768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Dados</a:t>
            </a:r>
          </a:p>
        </p:txBody>
      </p:sp>
      <p:sp>
        <p:nvSpPr>
          <p:cNvPr id="922" name="Objetivo"/>
          <p:cNvSpPr txBox="1"/>
          <p:nvPr/>
        </p:nvSpPr>
        <p:spPr>
          <a:xfrm>
            <a:off x="528231" y="1776863"/>
            <a:ext cx="214176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Objetivo</a:t>
            </a:r>
          </a:p>
        </p:txBody>
      </p:sp>
      <p:pic>
        <p:nvPicPr>
          <p:cNvPr id="923" name="solucao.jpg" descr="solucao.jpg"/>
          <p:cNvPicPr>
            <a:picLocks noChangeAspect="1"/>
          </p:cNvPicPr>
          <p:nvPr/>
        </p:nvPicPr>
        <p:blipFill>
          <a:blip r:embed="rId4">
            <a:alphaModFix amt="26325"/>
            <a:extLst/>
          </a:blip>
          <a:stretch>
            <a:fillRect/>
          </a:stretch>
        </p:blipFill>
        <p:spPr>
          <a:xfrm>
            <a:off x="792142" y="4147709"/>
            <a:ext cx="1613945" cy="1495357"/>
          </a:xfrm>
          <a:prstGeom prst="rect">
            <a:avLst/>
          </a:prstGeom>
          <a:ln w="12700">
            <a:miter lim="400000"/>
          </a:ln>
        </p:spPr>
      </p:pic>
      <p:sp>
        <p:nvSpPr>
          <p:cNvPr id="924" name="Solução"/>
          <p:cNvSpPr txBox="1"/>
          <p:nvPr/>
        </p:nvSpPr>
        <p:spPr>
          <a:xfrm>
            <a:off x="499920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Solução</a:t>
            </a:r>
          </a:p>
        </p:txBody>
      </p:sp>
      <p:pic>
        <p:nvPicPr>
          <p:cNvPr id="925" name="charts.jpg" descr="charts.jpg"/>
          <p:cNvPicPr>
            <a:picLocks noChangeAspect="1"/>
          </p:cNvPicPr>
          <p:nvPr/>
        </p:nvPicPr>
        <p:blipFill>
          <a:blip r:embed="rId5">
            <a:alphaModFix amt="26325"/>
            <a:extLst/>
          </a:blip>
          <a:stretch>
            <a:fillRect/>
          </a:stretch>
        </p:blipFill>
        <p:spPr>
          <a:xfrm>
            <a:off x="3503888" y="4223286"/>
            <a:ext cx="1920290" cy="1344203"/>
          </a:xfrm>
          <a:prstGeom prst="rect">
            <a:avLst/>
          </a:prstGeom>
          <a:ln w="12700">
            <a:miter lim="400000"/>
          </a:ln>
        </p:spPr>
      </p:pic>
      <p:sp>
        <p:nvSpPr>
          <p:cNvPr id="926" name="Resultados"/>
          <p:cNvSpPr txBox="1"/>
          <p:nvPr/>
        </p:nvSpPr>
        <p:spPr>
          <a:xfrm>
            <a:off x="3393149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Resultados</a:t>
            </a:r>
          </a:p>
        </p:txBody>
      </p:sp>
      <p:pic>
        <p:nvPicPr>
          <p:cNvPr id="927" name="validation.png" descr="validation.png"/>
          <p:cNvPicPr>
            <a:picLocks noChangeAspect="1"/>
          </p:cNvPicPr>
          <p:nvPr/>
        </p:nvPicPr>
        <p:blipFill>
          <a:blip r:embed="rId6">
            <a:alphaModFix amt="26325"/>
            <a:extLst/>
          </a:blip>
          <a:stretch>
            <a:fillRect/>
          </a:stretch>
        </p:blipFill>
        <p:spPr>
          <a:xfrm>
            <a:off x="6510879" y="4374234"/>
            <a:ext cx="1331914" cy="1331913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Validação"/>
          <p:cNvSpPr txBox="1"/>
          <p:nvPr/>
        </p:nvSpPr>
        <p:spPr>
          <a:xfrm>
            <a:off x="6105952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Validação</a:t>
            </a:r>
          </a:p>
        </p:txBody>
      </p:sp>
      <p:pic>
        <p:nvPicPr>
          <p:cNvPr id="929" name="learning.png" descr="learning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510879" y="2332303"/>
            <a:ext cx="1331914" cy="1263791"/>
          </a:xfrm>
          <a:prstGeom prst="rect">
            <a:avLst/>
          </a:prstGeom>
          <a:ln w="12700">
            <a:miter lim="400000"/>
          </a:ln>
        </p:spPr>
      </p:pic>
      <p:sp>
        <p:nvSpPr>
          <p:cNvPr id="930" name="Modelagem"/>
          <p:cNvSpPr txBox="1"/>
          <p:nvPr/>
        </p:nvSpPr>
        <p:spPr>
          <a:xfrm>
            <a:off x="6105952" y="17768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Modelagem</a:t>
            </a:r>
          </a:p>
        </p:txBody>
      </p:sp>
      <p:sp>
        <p:nvSpPr>
          <p:cNvPr id="931" name="Line"/>
          <p:cNvSpPr/>
          <p:nvPr/>
        </p:nvSpPr>
        <p:spPr>
          <a:xfrm>
            <a:off x="2573403" y="2966478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32" name="Line"/>
          <p:cNvSpPr/>
          <p:nvPr/>
        </p:nvSpPr>
        <p:spPr>
          <a:xfrm>
            <a:off x="5305418" y="2964198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33" name="Line"/>
          <p:cNvSpPr/>
          <p:nvPr/>
        </p:nvSpPr>
        <p:spPr>
          <a:xfrm>
            <a:off x="2430365" y="5040190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34" name="Line"/>
          <p:cNvSpPr/>
          <p:nvPr/>
        </p:nvSpPr>
        <p:spPr>
          <a:xfrm>
            <a:off x="5305418" y="5040190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41" name="Connection Line"/>
          <p:cNvSpPr/>
          <p:nvPr/>
        </p:nvSpPr>
        <p:spPr>
          <a:xfrm>
            <a:off x="7856276" y="2895431"/>
            <a:ext cx="738802" cy="2114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0" h="21600" fill="norm" stroke="1" extrusionOk="0">
                <a:moveTo>
                  <a:pt x="1536" y="21600"/>
                </a:moveTo>
                <a:cubicBezTo>
                  <a:pt x="21600" y="13703"/>
                  <a:pt x="21088" y="6503"/>
                  <a:pt x="0" y="0"/>
                </a:cubicBezTo>
              </a:path>
            </a:pathLst>
          </a:custGeom>
          <a:ln w="38100">
            <a:solidFill>
              <a:srgbClr val="000000">
                <a:alpha val="26325"/>
              </a:srgbClr>
            </a:solidFill>
            <a:bevel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942" name="Connection Line"/>
          <p:cNvSpPr/>
          <p:nvPr/>
        </p:nvSpPr>
        <p:spPr>
          <a:xfrm>
            <a:off x="267283" y="2874333"/>
            <a:ext cx="557099" cy="1985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88" h="21600" fill="norm" stroke="1" extrusionOk="0">
                <a:moveTo>
                  <a:pt x="11859" y="21600"/>
                </a:moveTo>
                <a:cubicBezTo>
                  <a:pt x="-5312" y="14080"/>
                  <a:pt x="-3836" y="6880"/>
                  <a:pt x="16288" y="0"/>
                </a:cubicBezTo>
              </a:path>
            </a:pathLst>
          </a:custGeom>
          <a:ln w="38100">
            <a:solidFill>
              <a:srgbClr val="000000">
                <a:alpha val="26325"/>
              </a:srgbClr>
            </a:solidFill>
            <a:bevel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937" name="Rectangle"/>
          <p:cNvSpPr/>
          <p:nvPr/>
        </p:nvSpPr>
        <p:spPr>
          <a:xfrm>
            <a:off x="6423014" y="2164675"/>
            <a:ext cx="1507644" cy="1470131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938" name="Encontrar padrões que levem a uma solução…"/>
          <p:cNvSpPr/>
          <p:nvPr/>
        </p:nvSpPr>
        <p:spPr>
          <a:xfrm>
            <a:off x="886631" y="3213341"/>
            <a:ext cx="5331639" cy="2705725"/>
          </a:xfrm>
          <a:prstGeom prst="rect">
            <a:avLst/>
          </a:prstGeom>
          <a:solidFill>
            <a:srgbClr val="FFFB00"/>
          </a:solidFill>
          <a:ln w="19050">
            <a:solidFill>
              <a:srgbClr val="000000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b="1" sz="2100"/>
            </a:pPr>
            <a:r>
              <a:t>Encontrar padrões que levem a uma solução</a:t>
            </a:r>
          </a:p>
          <a:p>
            <a:pPr>
              <a:defRPr sz="2100"/>
            </a:pPr>
            <a:r>
              <a:t> - modelo preditivo</a:t>
            </a:r>
          </a:p>
          <a:p>
            <a:pPr>
              <a:defRPr sz="2100"/>
            </a:pPr>
            <a:r>
              <a:t> - tarefa ? </a:t>
            </a:r>
          </a:p>
          <a:p>
            <a:pPr>
              <a:defRPr sz="2100"/>
            </a:pPr>
            <a:r>
              <a:t>       - classificação / regressão</a:t>
            </a:r>
          </a:p>
          <a:p>
            <a:pPr lvl="1">
              <a:defRPr sz="2100"/>
            </a:pPr>
            <a:r>
              <a:t> - ranking</a:t>
            </a:r>
          </a:p>
          <a:p>
            <a:pPr lvl="1">
              <a:defRPr sz="2100"/>
            </a:pPr>
            <a:r>
              <a:t> - agrupamento</a:t>
            </a:r>
          </a:p>
          <a:p>
            <a:pPr lvl="1">
              <a:defRPr sz="2100"/>
            </a:pPr>
            <a:r>
              <a:t> - relações (causa/efeito): regras </a:t>
            </a:r>
          </a:p>
          <a:p>
            <a:pPr>
              <a:defRPr sz="2100"/>
            </a:pPr>
            <a:r>
              <a:t>- Algoritmo?</a:t>
            </a:r>
          </a:p>
        </p:txBody>
      </p:sp>
      <p:sp>
        <p:nvSpPr>
          <p:cNvPr id="939" name="3"/>
          <p:cNvSpPr/>
          <p:nvPr/>
        </p:nvSpPr>
        <p:spPr>
          <a:xfrm>
            <a:off x="5966968" y="1659044"/>
            <a:ext cx="514351" cy="441035"/>
          </a:xfrm>
          <a:prstGeom prst="ellipse">
            <a:avLst/>
          </a:prstGeom>
          <a:solidFill>
            <a:srgbClr val="FF2600"/>
          </a:solidFill>
          <a:ln w="19050">
            <a:solidFill>
              <a:srgbClr val="FF26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2100">
                <a:solidFill>
                  <a:srgbClr val="FFFFFF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940" name="Fluxo de Ciência de Dad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Fluxo de Ciência de Dados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2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Introdução</a:t>
            </a:r>
          </a:p>
        </p:txBody>
      </p:sp>
      <p:pic>
        <p:nvPicPr>
          <p:cNvPr id="233" name="torneira.jpg" descr="torneir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5185" y="2911233"/>
            <a:ext cx="1357029" cy="1357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wave.jpg" descr="wav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53422" y="2392874"/>
            <a:ext cx="3117762" cy="2393748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Line"/>
          <p:cNvSpPr/>
          <p:nvPr/>
        </p:nvSpPr>
        <p:spPr>
          <a:xfrm>
            <a:off x="3533335" y="3589748"/>
            <a:ext cx="1049245" cy="1"/>
          </a:xfrm>
          <a:prstGeom prst="line">
            <a:avLst/>
          </a:prstGeom>
          <a:ln w="508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36" name="imensa quantidade…"/>
          <p:cNvSpPr txBox="1"/>
          <p:nvPr/>
        </p:nvSpPr>
        <p:spPr>
          <a:xfrm>
            <a:off x="5541420" y="4888212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imensa quantidade </a:t>
            </a:r>
          </a:p>
          <a:p>
            <a:pPr algn="ctr">
              <a:defRPr b="1"/>
            </a:pPr>
            <a:r>
              <a:t>de dados (big data)</a:t>
            </a:r>
          </a:p>
        </p:txBody>
      </p:sp>
      <p:sp>
        <p:nvSpPr>
          <p:cNvPr id="237" name="poucos dados"/>
          <p:cNvSpPr txBox="1"/>
          <p:nvPr/>
        </p:nvSpPr>
        <p:spPr>
          <a:xfrm>
            <a:off x="972816" y="4888212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poucos dados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45" name="goal.jpg" descr="goal.jpg"/>
          <p:cNvPicPr>
            <a:picLocks noChangeAspect="1"/>
          </p:cNvPicPr>
          <p:nvPr/>
        </p:nvPicPr>
        <p:blipFill>
          <a:blip r:embed="rId2">
            <a:alphaModFix amt="25668"/>
            <a:extLst/>
          </a:blip>
          <a:stretch>
            <a:fillRect/>
          </a:stretch>
        </p:blipFill>
        <p:spPr>
          <a:xfrm>
            <a:off x="914289" y="2267845"/>
            <a:ext cx="1313030" cy="1263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6" name="data.png" descr="data.png"/>
          <p:cNvPicPr>
            <a:picLocks noChangeAspect="1"/>
          </p:cNvPicPr>
          <p:nvPr/>
        </p:nvPicPr>
        <p:blipFill>
          <a:blip r:embed="rId3">
            <a:alphaModFix amt="25907"/>
            <a:extLst/>
          </a:blip>
          <a:stretch>
            <a:fillRect/>
          </a:stretch>
        </p:blipFill>
        <p:spPr>
          <a:xfrm>
            <a:off x="3968732" y="2473020"/>
            <a:ext cx="9906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947" name="Dados"/>
          <p:cNvSpPr txBox="1"/>
          <p:nvPr/>
        </p:nvSpPr>
        <p:spPr>
          <a:xfrm>
            <a:off x="3393149" y="17768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Dados</a:t>
            </a:r>
          </a:p>
        </p:txBody>
      </p:sp>
      <p:sp>
        <p:nvSpPr>
          <p:cNvPr id="948" name="Objetivo"/>
          <p:cNvSpPr txBox="1"/>
          <p:nvPr/>
        </p:nvSpPr>
        <p:spPr>
          <a:xfrm>
            <a:off x="528231" y="1776863"/>
            <a:ext cx="214176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Objetivo</a:t>
            </a:r>
          </a:p>
        </p:txBody>
      </p:sp>
      <p:pic>
        <p:nvPicPr>
          <p:cNvPr id="949" name="solucao.jpg" descr="solucao.jpg"/>
          <p:cNvPicPr>
            <a:picLocks noChangeAspect="1"/>
          </p:cNvPicPr>
          <p:nvPr/>
        </p:nvPicPr>
        <p:blipFill>
          <a:blip r:embed="rId4">
            <a:alphaModFix amt="26325"/>
            <a:extLst/>
          </a:blip>
          <a:stretch>
            <a:fillRect/>
          </a:stretch>
        </p:blipFill>
        <p:spPr>
          <a:xfrm>
            <a:off x="792142" y="4147709"/>
            <a:ext cx="1613945" cy="1495357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Solução"/>
          <p:cNvSpPr txBox="1"/>
          <p:nvPr/>
        </p:nvSpPr>
        <p:spPr>
          <a:xfrm>
            <a:off x="499920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Solução</a:t>
            </a:r>
          </a:p>
        </p:txBody>
      </p:sp>
      <p:pic>
        <p:nvPicPr>
          <p:cNvPr id="951" name="charts.jpg" descr="charts.jpg"/>
          <p:cNvPicPr>
            <a:picLocks noChangeAspect="1"/>
          </p:cNvPicPr>
          <p:nvPr/>
        </p:nvPicPr>
        <p:blipFill>
          <a:blip r:embed="rId5">
            <a:alphaModFix amt="26325"/>
            <a:extLst/>
          </a:blip>
          <a:stretch>
            <a:fillRect/>
          </a:stretch>
        </p:blipFill>
        <p:spPr>
          <a:xfrm>
            <a:off x="3503888" y="4223286"/>
            <a:ext cx="1920290" cy="1344203"/>
          </a:xfrm>
          <a:prstGeom prst="rect">
            <a:avLst/>
          </a:prstGeom>
          <a:ln w="12700">
            <a:miter lim="400000"/>
          </a:ln>
        </p:spPr>
      </p:pic>
      <p:sp>
        <p:nvSpPr>
          <p:cNvPr id="952" name="Resultados"/>
          <p:cNvSpPr txBox="1"/>
          <p:nvPr/>
        </p:nvSpPr>
        <p:spPr>
          <a:xfrm>
            <a:off x="3393149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Resultados</a:t>
            </a:r>
          </a:p>
        </p:txBody>
      </p:sp>
      <p:pic>
        <p:nvPicPr>
          <p:cNvPr id="953" name="validation.png" descr="validatio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10879" y="4374234"/>
            <a:ext cx="1331914" cy="1331913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Validação"/>
          <p:cNvSpPr txBox="1"/>
          <p:nvPr/>
        </p:nvSpPr>
        <p:spPr>
          <a:xfrm>
            <a:off x="6105952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Validação</a:t>
            </a:r>
          </a:p>
        </p:txBody>
      </p:sp>
      <p:pic>
        <p:nvPicPr>
          <p:cNvPr id="955" name="learning.png" descr="learning.png"/>
          <p:cNvPicPr>
            <a:picLocks noChangeAspect="1"/>
          </p:cNvPicPr>
          <p:nvPr/>
        </p:nvPicPr>
        <p:blipFill>
          <a:blip r:embed="rId7">
            <a:alphaModFix amt="25886"/>
            <a:extLst/>
          </a:blip>
          <a:stretch>
            <a:fillRect/>
          </a:stretch>
        </p:blipFill>
        <p:spPr>
          <a:xfrm>
            <a:off x="6510879" y="2332303"/>
            <a:ext cx="1331914" cy="1263791"/>
          </a:xfrm>
          <a:prstGeom prst="rect">
            <a:avLst/>
          </a:prstGeom>
          <a:ln w="12700">
            <a:miter lim="400000"/>
          </a:ln>
        </p:spPr>
      </p:pic>
      <p:sp>
        <p:nvSpPr>
          <p:cNvPr id="956" name="Modelagem"/>
          <p:cNvSpPr txBox="1"/>
          <p:nvPr/>
        </p:nvSpPr>
        <p:spPr>
          <a:xfrm>
            <a:off x="6105952" y="17768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Modelagem</a:t>
            </a:r>
          </a:p>
        </p:txBody>
      </p:sp>
      <p:sp>
        <p:nvSpPr>
          <p:cNvPr id="957" name="Line"/>
          <p:cNvSpPr/>
          <p:nvPr/>
        </p:nvSpPr>
        <p:spPr>
          <a:xfrm>
            <a:off x="2573403" y="2966478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58" name="Line"/>
          <p:cNvSpPr/>
          <p:nvPr/>
        </p:nvSpPr>
        <p:spPr>
          <a:xfrm>
            <a:off x="5305418" y="2964198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59" name="Line"/>
          <p:cNvSpPr/>
          <p:nvPr/>
        </p:nvSpPr>
        <p:spPr>
          <a:xfrm>
            <a:off x="2430365" y="5040190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60" name="Line"/>
          <p:cNvSpPr/>
          <p:nvPr/>
        </p:nvSpPr>
        <p:spPr>
          <a:xfrm>
            <a:off x="5305418" y="5040190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67" name="Connection Line"/>
          <p:cNvSpPr/>
          <p:nvPr/>
        </p:nvSpPr>
        <p:spPr>
          <a:xfrm>
            <a:off x="7856276" y="2895431"/>
            <a:ext cx="738802" cy="2114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0" h="21600" fill="norm" stroke="1" extrusionOk="0">
                <a:moveTo>
                  <a:pt x="1536" y="21600"/>
                </a:moveTo>
                <a:cubicBezTo>
                  <a:pt x="21600" y="13703"/>
                  <a:pt x="21088" y="6503"/>
                  <a:pt x="0" y="0"/>
                </a:cubicBezTo>
              </a:path>
            </a:pathLst>
          </a:custGeom>
          <a:ln w="38100">
            <a:solidFill>
              <a:srgbClr val="000000">
                <a:alpha val="26325"/>
              </a:srgbClr>
            </a:solidFill>
            <a:bevel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968" name="Connection Line"/>
          <p:cNvSpPr/>
          <p:nvPr/>
        </p:nvSpPr>
        <p:spPr>
          <a:xfrm>
            <a:off x="267283" y="2874333"/>
            <a:ext cx="557099" cy="1985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88" h="21600" fill="norm" stroke="1" extrusionOk="0">
                <a:moveTo>
                  <a:pt x="11859" y="21600"/>
                </a:moveTo>
                <a:cubicBezTo>
                  <a:pt x="-5312" y="14080"/>
                  <a:pt x="-3836" y="6880"/>
                  <a:pt x="16288" y="0"/>
                </a:cubicBezTo>
              </a:path>
            </a:pathLst>
          </a:custGeom>
          <a:ln w="38100">
            <a:solidFill>
              <a:srgbClr val="000000">
                <a:alpha val="26325"/>
              </a:srgbClr>
            </a:solidFill>
            <a:bevel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963" name="Rectangle"/>
          <p:cNvSpPr/>
          <p:nvPr/>
        </p:nvSpPr>
        <p:spPr>
          <a:xfrm>
            <a:off x="6423014" y="4305125"/>
            <a:ext cx="1507644" cy="1470131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964" name="O modelo que eu gerei resolve meu problema?…"/>
          <p:cNvSpPr/>
          <p:nvPr/>
        </p:nvSpPr>
        <p:spPr>
          <a:xfrm>
            <a:off x="598595" y="2436428"/>
            <a:ext cx="5608049" cy="1637677"/>
          </a:xfrm>
          <a:prstGeom prst="rect">
            <a:avLst/>
          </a:prstGeom>
          <a:solidFill>
            <a:srgbClr val="FFFB00"/>
          </a:solidFill>
          <a:ln w="19050">
            <a:solidFill>
              <a:srgbClr val="000000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b="1" sz="2100"/>
            </a:pPr>
            <a:r>
              <a:t>O modelo que eu gerei resolve meu problema?</a:t>
            </a:r>
          </a:p>
          <a:p>
            <a:pPr>
              <a:defRPr sz="2100"/>
            </a:pPr>
            <a:r>
              <a:t> - modelo é preciso?</a:t>
            </a:r>
          </a:p>
          <a:p>
            <a:pPr>
              <a:defRPr sz="2100"/>
            </a:pPr>
            <a:r>
              <a:t> - ele generaliza?</a:t>
            </a:r>
          </a:p>
          <a:p>
            <a:pPr>
              <a:defRPr sz="2100"/>
            </a:pPr>
            <a:r>
              <a:t> - resultado faz sentido?</a:t>
            </a:r>
          </a:p>
        </p:txBody>
      </p:sp>
      <p:sp>
        <p:nvSpPr>
          <p:cNvPr id="965" name="4"/>
          <p:cNvSpPr/>
          <p:nvPr/>
        </p:nvSpPr>
        <p:spPr>
          <a:xfrm>
            <a:off x="6313424" y="6096357"/>
            <a:ext cx="514351" cy="441035"/>
          </a:xfrm>
          <a:prstGeom prst="ellipse">
            <a:avLst/>
          </a:prstGeom>
          <a:solidFill>
            <a:srgbClr val="FF2600"/>
          </a:solidFill>
          <a:ln w="19050">
            <a:solidFill>
              <a:srgbClr val="FF26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2100">
                <a:solidFill>
                  <a:srgbClr val="FFFFFF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966" name="Fluxo de Ciência de Dad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Fluxo de Ciência de Dados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71" name="goal.jpg" descr="goal.jpg"/>
          <p:cNvPicPr>
            <a:picLocks noChangeAspect="1"/>
          </p:cNvPicPr>
          <p:nvPr/>
        </p:nvPicPr>
        <p:blipFill>
          <a:blip r:embed="rId2">
            <a:alphaModFix amt="25668"/>
            <a:extLst/>
          </a:blip>
          <a:stretch>
            <a:fillRect/>
          </a:stretch>
        </p:blipFill>
        <p:spPr>
          <a:xfrm>
            <a:off x="914289" y="2267845"/>
            <a:ext cx="1313030" cy="1263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2" name="data.png" descr="data.png"/>
          <p:cNvPicPr>
            <a:picLocks noChangeAspect="1"/>
          </p:cNvPicPr>
          <p:nvPr/>
        </p:nvPicPr>
        <p:blipFill>
          <a:blip r:embed="rId3">
            <a:alphaModFix amt="25907"/>
            <a:extLst/>
          </a:blip>
          <a:stretch>
            <a:fillRect/>
          </a:stretch>
        </p:blipFill>
        <p:spPr>
          <a:xfrm>
            <a:off x="3968732" y="2473020"/>
            <a:ext cx="9906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973" name="Dados"/>
          <p:cNvSpPr txBox="1"/>
          <p:nvPr/>
        </p:nvSpPr>
        <p:spPr>
          <a:xfrm>
            <a:off x="3393149" y="17768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Dados</a:t>
            </a:r>
          </a:p>
        </p:txBody>
      </p:sp>
      <p:sp>
        <p:nvSpPr>
          <p:cNvPr id="974" name="Objetivo"/>
          <p:cNvSpPr txBox="1"/>
          <p:nvPr/>
        </p:nvSpPr>
        <p:spPr>
          <a:xfrm>
            <a:off x="528231" y="1776863"/>
            <a:ext cx="214176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Objetivo</a:t>
            </a:r>
          </a:p>
        </p:txBody>
      </p:sp>
      <p:pic>
        <p:nvPicPr>
          <p:cNvPr id="975" name="solucao.jpg" descr="solucao.jpg"/>
          <p:cNvPicPr>
            <a:picLocks noChangeAspect="1"/>
          </p:cNvPicPr>
          <p:nvPr/>
        </p:nvPicPr>
        <p:blipFill>
          <a:blip r:embed="rId4">
            <a:alphaModFix amt="26325"/>
            <a:extLst/>
          </a:blip>
          <a:stretch>
            <a:fillRect/>
          </a:stretch>
        </p:blipFill>
        <p:spPr>
          <a:xfrm>
            <a:off x="792142" y="4147709"/>
            <a:ext cx="1613945" cy="1495357"/>
          </a:xfrm>
          <a:prstGeom prst="rect">
            <a:avLst/>
          </a:prstGeom>
          <a:ln w="12700">
            <a:miter lim="400000"/>
          </a:ln>
        </p:spPr>
      </p:pic>
      <p:sp>
        <p:nvSpPr>
          <p:cNvPr id="976" name="Solução"/>
          <p:cNvSpPr txBox="1"/>
          <p:nvPr/>
        </p:nvSpPr>
        <p:spPr>
          <a:xfrm>
            <a:off x="499920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Solução</a:t>
            </a:r>
          </a:p>
        </p:txBody>
      </p:sp>
      <p:pic>
        <p:nvPicPr>
          <p:cNvPr id="977" name="charts.jpg" descr="chart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01771" y="4223286"/>
            <a:ext cx="1920290" cy="1344204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Resultados"/>
          <p:cNvSpPr txBox="1"/>
          <p:nvPr/>
        </p:nvSpPr>
        <p:spPr>
          <a:xfrm>
            <a:off x="3393149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Resultados</a:t>
            </a:r>
          </a:p>
        </p:txBody>
      </p:sp>
      <p:pic>
        <p:nvPicPr>
          <p:cNvPr id="979" name="validation.png" descr="validation.png"/>
          <p:cNvPicPr>
            <a:picLocks noChangeAspect="1"/>
          </p:cNvPicPr>
          <p:nvPr/>
        </p:nvPicPr>
        <p:blipFill>
          <a:blip r:embed="rId6">
            <a:alphaModFix amt="26295"/>
            <a:extLst/>
          </a:blip>
          <a:stretch>
            <a:fillRect/>
          </a:stretch>
        </p:blipFill>
        <p:spPr>
          <a:xfrm>
            <a:off x="6510879" y="4374234"/>
            <a:ext cx="1331914" cy="1331913"/>
          </a:xfrm>
          <a:prstGeom prst="rect">
            <a:avLst/>
          </a:prstGeom>
          <a:ln w="12700">
            <a:miter lim="400000"/>
          </a:ln>
        </p:spPr>
      </p:pic>
      <p:sp>
        <p:nvSpPr>
          <p:cNvPr id="980" name="Validação"/>
          <p:cNvSpPr txBox="1"/>
          <p:nvPr/>
        </p:nvSpPr>
        <p:spPr>
          <a:xfrm>
            <a:off x="6105952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Validação</a:t>
            </a:r>
          </a:p>
        </p:txBody>
      </p:sp>
      <p:pic>
        <p:nvPicPr>
          <p:cNvPr id="981" name="learning.png" descr="learning.png"/>
          <p:cNvPicPr>
            <a:picLocks noChangeAspect="1"/>
          </p:cNvPicPr>
          <p:nvPr/>
        </p:nvPicPr>
        <p:blipFill>
          <a:blip r:embed="rId7">
            <a:alphaModFix amt="25886"/>
            <a:extLst/>
          </a:blip>
          <a:stretch>
            <a:fillRect/>
          </a:stretch>
        </p:blipFill>
        <p:spPr>
          <a:xfrm>
            <a:off x="6510879" y="2332303"/>
            <a:ext cx="1331914" cy="1263791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Modelagem"/>
          <p:cNvSpPr txBox="1"/>
          <p:nvPr/>
        </p:nvSpPr>
        <p:spPr>
          <a:xfrm>
            <a:off x="6105952" y="17768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Modelagem</a:t>
            </a:r>
          </a:p>
        </p:txBody>
      </p:sp>
      <p:sp>
        <p:nvSpPr>
          <p:cNvPr id="983" name="Line"/>
          <p:cNvSpPr/>
          <p:nvPr/>
        </p:nvSpPr>
        <p:spPr>
          <a:xfrm>
            <a:off x="2573403" y="2966478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4" name="Line"/>
          <p:cNvSpPr/>
          <p:nvPr/>
        </p:nvSpPr>
        <p:spPr>
          <a:xfrm>
            <a:off x="5305418" y="2964198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5" name="Line"/>
          <p:cNvSpPr/>
          <p:nvPr/>
        </p:nvSpPr>
        <p:spPr>
          <a:xfrm>
            <a:off x="2430365" y="5040190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86" name="Line"/>
          <p:cNvSpPr/>
          <p:nvPr/>
        </p:nvSpPr>
        <p:spPr>
          <a:xfrm>
            <a:off x="5305418" y="5040190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93" name="Connection Line"/>
          <p:cNvSpPr/>
          <p:nvPr/>
        </p:nvSpPr>
        <p:spPr>
          <a:xfrm>
            <a:off x="7856276" y="2895431"/>
            <a:ext cx="738802" cy="2114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0" h="21600" fill="norm" stroke="1" extrusionOk="0">
                <a:moveTo>
                  <a:pt x="1536" y="21600"/>
                </a:moveTo>
                <a:cubicBezTo>
                  <a:pt x="21600" y="13703"/>
                  <a:pt x="21088" y="6503"/>
                  <a:pt x="0" y="0"/>
                </a:cubicBezTo>
              </a:path>
            </a:pathLst>
          </a:custGeom>
          <a:ln w="38100">
            <a:solidFill>
              <a:srgbClr val="000000">
                <a:alpha val="26325"/>
              </a:srgbClr>
            </a:solidFill>
            <a:bevel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994" name="Connection Line"/>
          <p:cNvSpPr/>
          <p:nvPr/>
        </p:nvSpPr>
        <p:spPr>
          <a:xfrm>
            <a:off x="267283" y="2874333"/>
            <a:ext cx="557099" cy="1985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88" h="21600" fill="norm" stroke="1" extrusionOk="0">
                <a:moveTo>
                  <a:pt x="11859" y="21600"/>
                </a:moveTo>
                <a:cubicBezTo>
                  <a:pt x="-5312" y="14080"/>
                  <a:pt x="-3836" y="6880"/>
                  <a:pt x="16288" y="0"/>
                </a:cubicBezTo>
              </a:path>
            </a:pathLst>
          </a:custGeom>
          <a:ln w="38100">
            <a:solidFill>
              <a:srgbClr val="000000">
                <a:alpha val="26325"/>
              </a:srgbClr>
            </a:solidFill>
            <a:bevel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989" name="Rectangle"/>
          <p:cNvSpPr/>
          <p:nvPr/>
        </p:nvSpPr>
        <p:spPr>
          <a:xfrm>
            <a:off x="3622507" y="4172291"/>
            <a:ext cx="1683052" cy="1470131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990" name="Mostrar que o modelo resolve o problema e como ele resolve…"/>
          <p:cNvSpPr/>
          <p:nvPr/>
        </p:nvSpPr>
        <p:spPr>
          <a:xfrm>
            <a:off x="853750" y="2127104"/>
            <a:ext cx="7220566" cy="1637677"/>
          </a:xfrm>
          <a:prstGeom prst="rect">
            <a:avLst/>
          </a:prstGeom>
          <a:solidFill>
            <a:srgbClr val="FFFB00"/>
          </a:solidFill>
          <a:ln w="19050">
            <a:solidFill>
              <a:srgbClr val="000000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b="1" sz="2100"/>
            </a:pPr>
            <a:r>
              <a:t>Mostrar que o modelo resolve o problema e como ele resolve</a:t>
            </a:r>
          </a:p>
          <a:p>
            <a:pPr>
              <a:defRPr sz="2100"/>
            </a:pPr>
            <a:r>
              <a:t> - gráficos / tabelas</a:t>
            </a:r>
          </a:p>
          <a:p>
            <a:pPr>
              <a:defRPr sz="2100"/>
            </a:pPr>
            <a:r>
              <a:t> - focar nos resultados, e não nos níveis técnicos</a:t>
            </a:r>
          </a:p>
          <a:p>
            <a:pPr>
              <a:defRPr sz="2100"/>
            </a:pPr>
            <a:r>
              <a:t> - adaptar os resultados para o público-alvo</a:t>
            </a:r>
          </a:p>
          <a:p>
            <a:pPr>
              <a:defRPr sz="2100"/>
            </a:pPr>
            <a:r>
              <a:t>-  interpretar os dados</a:t>
            </a:r>
          </a:p>
        </p:txBody>
      </p:sp>
      <p:sp>
        <p:nvSpPr>
          <p:cNvPr id="991" name="5"/>
          <p:cNvSpPr/>
          <p:nvPr/>
        </p:nvSpPr>
        <p:spPr>
          <a:xfrm>
            <a:off x="3244596" y="6096357"/>
            <a:ext cx="514351" cy="441035"/>
          </a:xfrm>
          <a:prstGeom prst="ellipse">
            <a:avLst/>
          </a:prstGeom>
          <a:solidFill>
            <a:srgbClr val="FF2600"/>
          </a:solidFill>
          <a:ln w="19050">
            <a:solidFill>
              <a:srgbClr val="FF26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2100">
                <a:solidFill>
                  <a:srgbClr val="FFFFFF"/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992" name="Fluxo de Ciência de Dad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Fluxo de Ciência de Dados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97" name="goal.jpg" descr="goal.jpg"/>
          <p:cNvPicPr>
            <a:picLocks noChangeAspect="1"/>
          </p:cNvPicPr>
          <p:nvPr/>
        </p:nvPicPr>
        <p:blipFill>
          <a:blip r:embed="rId2">
            <a:alphaModFix amt="25668"/>
            <a:extLst/>
          </a:blip>
          <a:stretch>
            <a:fillRect/>
          </a:stretch>
        </p:blipFill>
        <p:spPr>
          <a:xfrm>
            <a:off x="914289" y="2267845"/>
            <a:ext cx="1313030" cy="1263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998" name="data.png" descr="data.png"/>
          <p:cNvPicPr>
            <a:picLocks noChangeAspect="1"/>
          </p:cNvPicPr>
          <p:nvPr/>
        </p:nvPicPr>
        <p:blipFill>
          <a:blip r:embed="rId3">
            <a:alphaModFix amt="25907"/>
            <a:extLst/>
          </a:blip>
          <a:stretch>
            <a:fillRect/>
          </a:stretch>
        </p:blipFill>
        <p:spPr>
          <a:xfrm>
            <a:off x="3968732" y="2473020"/>
            <a:ext cx="9906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999" name="Dados"/>
          <p:cNvSpPr txBox="1"/>
          <p:nvPr/>
        </p:nvSpPr>
        <p:spPr>
          <a:xfrm>
            <a:off x="3393149" y="17768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Dados</a:t>
            </a:r>
          </a:p>
        </p:txBody>
      </p:sp>
      <p:sp>
        <p:nvSpPr>
          <p:cNvPr id="1000" name="Objetivo"/>
          <p:cNvSpPr txBox="1"/>
          <p:nvPr/>
        </p:nvSpPr>
        <p:spPr>
          <a:xfrm>
            <a:off x="528231" y="1776863"/>
            <a:ext cx="214176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Objetivo</a:t>
            </a:r>
          </a:p>
        </p:txBody>
      </p:sp>
      <p:pic>
        <p:nvPicPr>
          <p:cNvPr id="1001" name="solucao.jpg" descr="soluca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2142" y="4147709"/>
            <a:ext cx="1613945" cy="1495357"/>
          </a:xfrm>
          <a:prstGeom prst="rect">
            <a:avLst/>
          </a:prstGeom>
          <a:ln w="12700">
            <a:miter lim="400000"/>
          </a:ln>
        </p:spPr>
      </p:pic>
      <p:sp>
        <p:nvSpPr>
          <p:cNvPr id="1002" name="Solução"/>
          <p:cNvSpPr txBox="1"/>
          <p:nvPr/>
        </p:nvSpPr>
        <p:spPr>
          <a:xfrm>
            <a:off x="499920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Solução</a:t>
            </a:r>
          </a:p>
        </p:txBody>
      </p:sp>
      <p:pic>
        <p:nvPicPr>
          <p:cNvPr id="1003" name="charts.jpg" descr="charts.jpg"/>
          <p:cNvPicPr>
            <a:picLocks noChangeAspect="1"/>
          </p:cNvPicPr>
          <p:nvPr/>
        </p:nvPicPr>
        <p:blipFill>
          <a:blip r:embed="rId5">
            <a:alphaModFix amt="25864"/>
            <a:extLst/>
          </a:blip>
          <a:stretch>
            <a:fillRect/>
          </a:stretch>
        </p:blipFill>
        <p:spPr>
          <a:xfrm>
            <a:off x="3501771" y="4223286"/>
            <a:ext cx="1920290" cy="1344204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Resultados"/>
          <p:cNvSpPr txBox="1"/>
          <p:nvPr/>
        </p:nvSpPr>
        <p:spPr>
          <a:xfrm>
            <a:off x="3393149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Resultados</a:t>
            </a:r>
          </a:p>
        </p:txBody>
      </p:sp>
      <p:pic>
        <p:nvPicPr>
          <p:cNvPr id="1005" name="validation.png" descr="validation.png"/>
          <p:cNvPicPr>
            <a:picLocks noChangeAspect="1"/>
          </p:cNvPicPr>
          <p:nvPr/>
        </p:nvPicPr>
        <p:blipFill>
          <a:blip r:embed="rId6">
            <a:alphaModFix amt="26295"/>
            <a:extLst/>
          </a:blip>
          <a:stretch>
            <a:fillRect/>
          </a:stretch>
        </p:blipFill>
        <p:spPr>
          <a:xfrm>
            <a:off x="6510879" y="4374234"/>
            <a:ext cx="1331914" cy="1331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06" name="Validação"/>
          <p:cNvSpPr txBox="1"/>
          <p:nvPr/>
        </p:nvSpPr>
        <p:spPr>
          <a:xfrm>
            <a:off x="6105952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Validação</a:t>
            </a:r>
          </a:p>
        </p:txBody>
      </p:sp>
      <p:pic>
        <p:nvPicPr>
          <p:cNvPr id="1007" name="learning.png" descr="learning.png"/>
          <p:cNvPicPr>
            <a:picLocks noChangeAspect="1"/>
          </p:cNvPicPr>
          <p:nvPr/>
        </p:nvPicPr>
        <p:blipFill>
          <a:blip r:embed="rId7">
            <a:alphaModFix amt="25886"/>
            <a:extLst/>
          </a:blip>
          <a:stretch>
            <a:fillRect/>
          </a:stretch>
        </p:blipFill>
        <p:spPr>
          <a:xfrm>
            <a:off x="6510879" y="2332303"/>
            <a:ext cx="1331914" cy="1263791"/>
          </a:xfrm>
          <a:prstGeom prst="rect">
            <a:avLst/>
          </a:prstGeom>
          <a:ln w="12700">
            <a:miter lim="400000"/>
          </a:ln>
        </p:spPr>
      </p:pic>
      <p:sp>
        <p:nvSpPr>
          <p:cNvPr id="1008" name="Modelagem"/>
          <p:cNvSpPr txBox="1"/>
          <p:nvPr/>
        </p:nvSpPr>
        <p:spPr>
          <a:xfrm>
            <a:off x="6105952" y="17768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Modelagem</a:t>
            </a:r>
          </a:p>
        </p:txBody>
      </p:sp>
      <p:sp>
        <p:nvSpPr>
          <p:cNvPr id="1009" name="Line"/>
          <p:cNvSpPr/>
          <p:nvPr/>
        </p:nvSpPr>
        <p:spPr>
          <a:xfrm>
            <a:off x="2573403" y="2966478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10" name="Line"/>
          <p:cNvSpPr/>
          <p:nvPr/>
        </p:nvSpPr>
        <p:spPr>
          <a:xfrm>
            <a:off x="5305418" y="2964198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11" name="Line"/>
          <p:cNvSpPr/>
          <p:nvPr/>
        </p:nvSpPr>
        <p:spPr>
          <a:xfrm>
            <a:off x="2430365" y="5040190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12" name="Line"/>
          <p:cNvSpPr/>
          <p:nvPr/>
        </p:nvSpPr>
        <p:spPr>
          <a:xfrm>
            <a:off x="5305418" y="5040190"/>
            <a:ext cx="1049245" cy="1"/>
          </a:xfrm>
          <a:prstGeom prst="line">
            <a:avLst/>
          </a:prstGeom>
          <a:ln w="38100">
            <a:solidFill>
              <a:srgbClr val="000000">
                <a:alpha val="26325"/>
              </a:srgbClr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19" name="Connection Line"/>
          <p:cNvSpPr/>
          <p:nvPr/>
        </p:nvSpPr>
        <p:spPr>
          <a:xfrm>
            <a:off x="7856276" y="2895431"/>
            <a:ext cx="738802" cy="2114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0" h="21600" fill="norm" stroke="1" extrusionOk="0">
                <a:moveTo>
                  <a:pt x="1536" y="21600"/>
                </a:moveTo>
                <a:cubicBezTo>
                  <a:pt x="21600" y="13703"/>
                  <a:pt x="21088" y="6503"/>
                  <a:pt x="0" y="0"/>
                </a:cubicBezTo>
              </a:path>
            </a:pathLst>
          </a:custGeom>
          <a:ln w="38100">
            <a:solidFill>
              <a:srgbClr val="000000">
                <a:alpha val="26325"/>
              </a:srgbClr>
            </a:solidFill>
            <a:bevel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020" name="Connection Line"/>
          <p:cNvSpPr/>
          <p:nvPr/>
        </p:nvSpPr>
        <p:spPr>
          <a:xfrm>
            <a:off x="267283" y="2874333"/>
            <a:ext cx="557099" cy="1985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88" h="21600" fill="norm" stroke="1" extrusionOk="0">
                <a:moveTo>
                  <a:pt x="11859" y="21600"/>
                </a:moveTo>
                <a:cubicBezTo>
                  <a:pt x="-5312" y="14080"/>
                  <a:pt x="-3836" y="6880"/>
                  <a:pt x="16288" y="0"/>
                </a:cubicBezTo>
              </a:path>
            </a:pathLst>
          </a:custGeom>
          <a:ln w="38100">
            <a:solidFill>
              <a:srgbClr val="000000">
                <a:alpha val="26325"/>
              </a:srgbClr>
            </a:solidFill>
            <a:bevel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015" name="Rectangle"/>
          <p:cNvSpPr/>
          <p:nvPr/>
        </p:nvSpPr>
        <p:spPr>
          <a:xfrm>
            <a:off x="729278" y="4017629"/>
            <a:ext cx="1683051" cy="1755517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1016" name="Colocar a solução para funcionar :)…"/>
          <p:cNvSpPr/>
          <p:nvPr/>
        </p:nvSpPr>
        <p:spPr>
          <a:xfrm>
            <a:off x="1810654" y="2133122"/>
            <a:ext cx="5048830" cy="1637677"/>
          </a:xfrm>
          <a:prstGeom prst="rect">
            <a:avLst/>
          </a:prstGeom>
          <a:solidFill>
            <a:srgbClr val="FFFB00"/>
          </a:solidFill>
          <a:ln w="19050">
            <a:solidFill>
              <a:srgbClr val="000000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b="1" sz="2100"/>
            </a:pPr>
            <a:r>
              <a:t>Colocar a solução para funcionar :)</a:t>
            </a:r>
          </a:p>
          <a:p>
            <a:pPr>
              <a:defRPr sz="2100"/>
            </a:pPr>
            <a:r>
              <a:t> - modelo deve ser atualizável</a:t>
            </a:r>
          </a:p>
          <a:p>
            <a:pPr>
              <a:defRPr sz="2100"/>
            </a:pPr>
            <a:r>
              <a:t> - começar com um piloto (escopo limitado)</a:t>
            </a:r>
          </a:p>
          <a:p>
            <a:pPr>
              <a:defRPr sz="2100"/>
            </a:pPr>
            <a:r>
              <a:t> - aumentar aos poucos</a:t>
            </a:r>
          </a:p>
          <a:p>
            <a:pPr>
              <a:defRPr sz="2100"/>
            </a:pPr>
            <a:r>
              <a:t> - escalar</a:t>
            </a:r>
          </a:p>
        </p:txBody>
      </p:sp>
      <p:sp>
        <p:nvSpPr>
          <p:cNvPr id="1017" name="6"/>
          <p:cNvSpPr/>
          <p:nvPr/>
        </p:nvSpPr>
        <p:spPr>
          <a:xfrm>
            <a:off x="430008" y="6016008"/>
            <a:ext cx="514351" cy="441035"/>
          </a:xfrm>
          <a:prstGeom prst="ellipse">
            <a:avLst/>
          </a:prstGeom>
          <a:solidFill>
            <a:srgbClr val="FF2600"/>
          </a:solidFill>
          <a:ln w="19050">
            <a:solidFill>
              <a:srgbClr val="FF26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2100">
                <a:solidFill>
                  <a:srgbClr val="FFFFFF"/>
                </a:solidFill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018" name="Fluxo de Ciência de Dad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Fluxo de Ciência de Dados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23" name="goal.jpg" descr="goa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289" y="2267845"/>
            <a:ext cx="1313030" cy="1263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4" name="data.png" descr="dat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732" y="2473020"/>
            <a:ext cx="9906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25" name="Dados"/>
          <p:cNvSpPr txBox="1"/>
          <p:nvPr/>
        </p:nvSpPr>
        <p:spPr>
          <a:xfrm>
            <a:off x="3393149" y="17768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Dados</a:t>
            </a:r>
          </a:p>
        </p:txBody>
      </p:sp>
      <p:sp>
        <p:nvSpPr>
          <p:cNvPr id="1026" name="Objetivo"/>
          <p:cNvSpPr txBox="1"/>
          <p:nvPr/>
        </p:nvSpPr>
        <p:spPr>
          <a:xfrm>
            <a:off x="528231" y="1776863"/>
            <a:ext cx="214176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Objetivo</a:t>
            </a:r>
          </a:p>
        </p:txBody>
      </p:sp>
      <p:pic>
        <p:nvPicPr>
          <p:cNvPr id="1027" name="solucao.jpg" descr="soluca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2142" y="4147709"/>
            <a:ext cx="1613945" cy="1495357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Solução"/>
          <p:cNvSpPr txBox="1"/>
          <p:nvPr/>
        </p:nvSpPr>
        <p:spPr>
          <a:xfrm>
            <a:off x="499920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Solução</a:t>
            </a:r>
          </a:p>
        </p:txBody>
      </p:sp>
      <p:pic>
        <p:nvPicPr>
          <p:cNvPr id="1029" name="charts.jpg" descr="chart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03888" y="4223286"/>
            <a:ext cx="1920290" cy="1344203"/>
          </a:xfrm>
          <a:prstGeom prst="rect">
            <a:avLst/>
          </a:prstGeom>
          <a:ln w="12700">
            <a:miter lim="400000"/>
          </a:ln>
        </p:spPr>
      </p:pic>
      <p:sp>
        <p:nvSpPr>
          <p:cNvPr id="1030" name="Resultados"/>
          <p:cNvSpPr txBox="1"/>
          <p:nvPr/>
        </p:nvSpPr>
        <p:spPr>
          <a:xfrm>
            <a:off x="3393149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Resultados</a:t>
            </a:r>
          </a:p>
        </p:txBody>
      </p:sp>
      <p:pic>
        <p:nvPicPr>
          <p:cNvPr id="1031" name="validation.png" descr="validatio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10879" y="4374234"/>
            <a:ext cx="1331914" cy="1331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32" name="Validação"/>
          <p:cNvSpPr txBox="1"/>
          <p:nvPr/>
        </p:nvSpPr>
        <p:spPr>
          <a:xfrm>
            <a:off x="6105952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Validação</a:t>
            </a:r>
          </a:p>
        </p:txBody>
      </p:sp>
      <p:pic>
        <p:nvPicPr>
          <p:cNvPr id="1033" name="learning.png" descr="learning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510879" y="2332303"/>
            <a:ext cx="1331914" cy="1263791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Modelagem"/>
          <p:cNvSpPr txBox="1"/>
          <p:nvPr/>
        </p:nvSpPr>
        <p:spPr>
          <a:xfrm>
            <a:off x="6105952" y="17768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Modelagem</a:t>
            </a:r>
          </a:p>
        </p:txBody>
      </p:sp>
      <p:sp>
        <p:nvSpPr>
          <p:cNvPr id="1035" name="Line"/>
          <p:cNvSpPr/>
          <p:nvPr/>
        </p:nvSpPr>
        <p:spPr>
          <a:xfrm>
            <a:off x="2573403" y="2966478"/>
            <a:ext cx="1049245" cy="1"/>
          </a:xfrm>
          <a:prstGeom prst="line">
            <a:avLst/>
          </a:prstGeom>
          <a:ln w="381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6" name="Line"/>
          <p:cNvSpPr/>
          <p:nvPr/>
        </p:nvSpPr>
        <p:spPr>
          <a:xfrm>
            <a:off x="5305418" y="2964198"/>
            <a:ext cx="1049245" cy="1"/>
          </a:xfrm>
          <a:prstGeom prst="line">
            <a:avLst/>
          </a:prstGeom>
          <a:ln w="381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7" name="Line"/>
          <p:cNvSpPr/>
          <p:nvPr/>
        </p:nvSpPr>
        <p:spPr>
          <a:xfrm>
            <a:off x="2430365" y="5040190"/>
            <a:ext cx="1049245" cy="1"/>
          </a:xfrm>
          <a:prstGeom prst="line">
            <a:avLst/>
          </a:prstGeom>
          <a:ln w="3810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38" name="Line"/>
          <p:cNvSpPr/>
          <p:nvPr/>
        </p:nvSpPr>
        <p:spPr>
          <a:xfrm>
            <a:off x="5305418" y="5040190"/>
            <a:ext cx="1049245" cy="1"/>
          </a:xfrm>
          <a:prstGeom prst="line">
            <a:avLst/>
          </a:prstGeom>
          <a:ln w="38100">
            <a:solidFill>
              <a:srgbClr val="000000"/>
            </a:solidFill>
            <a:bevel/>
            <a:head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42" name="Connection Line"/>
          <p:cNvSpPr/>
          <p:nvPr/>
        </p:nvSpPr>
        <p:spPr>
          <a:xfrm>
            <a:off x="7856276" y="2895431"/>
            <a:ext cx="738802" cy="2114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0" h="21600" fill="norm" stroke="1" extrusionOk="0">
                <a:moveTo>
                  <a:pt x="1536" y="21600"/>
                </a:moveTo>
                <a:cubicBezTo>
                  <a:pt x="21600" y="13703"/>
                  <a:pt x="21088" y="6503"/>
                  <a:pt x="0" y="0"/>
                </a:cubicBezTo>
              </a:path>
            </a:pathLst>
          </a:custGeom>
          <a:ln w="38100">
            <a:solidFill>
              <a:srgbClr val="000000"/>
            </a:solidFill>
            <a:bevel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1043" name="Connection Line"/>
          <p:cNvSpPr/>
          <p:nvPr/>
        </p:nvSpPr>
        <p:spPr>
          <a:xfrm>
            <a:off x="267283" y="2874333"/>
            <a:ext cx="557099" cy="1985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88" h="21600" fill="norm" stroke="1" extrusionOk="0">
                <a:moveTo>
                  <a:pt x="11859" y="21600"/>
                </a:moveTo>
                <a:cubicBezTo>
                  <a:pt x="-5312" y="14080"/>
                  <a:pt x="-3836" y="6880"/>
                  <a:pt x="16288" y="0"/>
                </a:cubicBezTo>
              </a:path>
            </a:pathLst>
          </a:custGeom>
          <a:ln w="38100">
            <a:solidFill>
              <a:srgbClr val="000000"/>
            </a:solidFill>
            <a:bevel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041" name="Fluxo de Ciência de Dad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Fluxo de Ciência de Dados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46" name="goal.jpg" descr="goa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289" y="2267845"/>
            <a:ext cx="1313030" cy="1263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7" name="data.png" descr="dat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732" y="2473020"/>
            <a:ext cx="9906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Dados"/>
          <p:cNvSpPr txBox="1"/>
          <p:nvPr/>
        </p:nvSpPr>
        <p:spPr>
          <a:xfrm>
            <a:off x="3393149" y="17768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Dados</a:t>
            </a:r>
          </a:p>
        </p:txBody>
      </p:sp>
      <p:sp>
        <p:nvSpPr>
          <p:cNvPr id="1049" name="Objetivo"/>
          <p:cNvSpPr txBox="1"/>
          <p:nvPr/>
        </p:nvSpPr>
        <p:spPr>
          <a:xfrm>
            <a:off x="528231" y="1776863"/>
            <a:ext cx="214176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Objetivo</a:t>
            </a:r>
          </a:p>
        </p:txBody>
      </p:sp>
      <p:pic>
        <p:nvPicPr>
          <p:cNvPr id="1050" name="solucao.jpg" descr="soluca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2142" y="4147709"/>
            <a:ext cx="1613945" cy="1495357"/>
          </a:xfrm>
          <a:prstGeom prst="rect">
            <a:avLst/>
          </a:prstGeom>
          <a:ln w="12700">
            <a:miter lim="400000"/>
          </a:ln>
        </p:spPr>
      </p:pic>
      <p:sp>
        <p:nvSpPr>
          <p:cNvPr id="1051" name="Solução"/>
          <p:cNvSpPr txBox="1"/>
          <p:nvPr/>
        </p:nvSpPr>
        <p:spPr>
          <a:xfrm>
            <a:off x="499920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Solução</a:t>
            </a:r>
          </a:p>
        </p:txBody>
      </p:sp>
      <p:pic>
        <p:nvPicPr>
          <p:cNvPr id="1052" name="charts.jpg" descr="chart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03888" y="4223286"/>
            <a:ext cx="1920290" cy="1344203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Resultados"/>
          <p:cNvSpPr txBox="1"/>
          <p:nvPr/>
        </p:nvSpPr>
        <p:spPr>
          <a:xfrm>
            <a:off x="3393149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Resultados</a:t>
            </a:r>
          </a:p>
        </p:txBody>
      </p:sp>
      <p:pic>
        <p:nvPicPr>
          <p:cNvPr id="1054" name="validation.png" descr="validatio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10879" y="4374234"/>
            <a:ext cx="1331914" cy="1331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Validação"/>
          <p:cNvSpPr txBox="1"/>
          <p:nvPr/>
        </p:nvSpPr>
        <p:spPr>
          <a:xfrm>
            <a:off x="6105952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Validação</a:t>
            </a:r>
          </a:p>
        </p:txBody>
      </p:sp>
      <p:pic>
        <p:nvPicPr>
          <p:cNvPr id="1056" name="learning.png" descr="learning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510879" y="2332303"/>
            <a:ext cx="1331914" cy="1263791"/>
          </a:xfrm>
          <a:prstGeom prst="rect">
            <a:avLst/>
          </a:prstGeom>
          <a:ln w="12700">
            <a:miter lim="400000"/>
          </a:ln>
        </p:spPr>
      </p:pic>
      <p:sp>
        <p:nvSpPr>
          <p:cNvPr id="1057" name="Modelagem"/>
          <p:cNvSpPr txBox="1"/>
          <p:nvPr/>
        </p:nvSpPr>
        <p:spPr>
          <a:xfrm>
            <a:off x="6105952" y="17768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Modelagem</a:t>
            </a:r>
          </a:p>
        </p:txBody>
      </p:sp>
      <p:sp>
        <p:nvSpPr>
          <p:cNvPr id="1058" name="Line"/>
          <p:cNvSpPr/>
          <p:nvPr/>
        </p:nvSpPr>
        <p:spPr>
          <a:xfrm>
            <a:off x="2573403" y="2966478"/>
            <a:ext cx="1049245" cy="1"/>
          </a:xfrm>
          <a:prstGeom prst="line">
            <a:avLst/>
          </a:prstGeom>
          <a:ln w="38100">
            <a:solidFill>
              <a:srgbClr val="FF2600"/>
            </a:solidFill>
            <a:bevel/>
            <a:headEnd type="triangle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59" name="Line"/>
          <p:cNvSpPr/>
          <p:nvPr/>
        </p:nvSpPr>
        <p:spPr>
          <a:xfrm>
            <a:off x="5305418" y="2964198"/>
            <a:ext cx="1049245" cy="1"/>
          </a:xfrm>
          <a:prstGeom prst="line">
            <a:avLst/>
          </a:prstGeom>
          <a:ln w="38100">
            <a:solidFill>
              <a:srgbClr val="FF2600"/>
            </a:solidFill>
            <a:bevel/>
            <a:headEnd type="triangle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60" name="Line"/>
          <p:cNvSpPr/>
          <p:nvPr/>
        </p:nvSpPr>
        <p:spPr>
          <a:xfrm>
            <a:off x="2430365" y="5040190"/>
            <a:ext cx="1049245" cy="1"/>
          </a:xfrm>
          <a:prstGeom prst="line">
            <a:avLst/>
          </a:prstGeom>
          <a:ln w="38100">
            <a:solidFill>
              <a:srgbClr val="FF2600"/>
            </a:solidFill>
            <a:bevel/>
            <a:headEnd type="triangle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61" name="Line"/>
          <p:cNvSpPr/>
          <p:nvPr/>
        </p:nvSpPr>
        <p:spPr>
          <a:xfrm>
            <a:off x="5305418" y="5040190"/>
            <a:ext cx="1049245" cy="1"/>
          </a:xfrm>
          <a:prstGeom prst="line">
            <a:avLst/>
          </a:prstGeom>
          <a:ln w="38100">
            <a:solidFill>
              <a:srgbClr val="FF2600"/>
            </a:solidFill>
            <a:bevel/>
            <a:headEnd type="triangle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65" name="Connection Line"/>
          <p:cNvSpPr/>
          <p:nvPr/>
        </p:nvSpPr>
        <p:spPr>
          <a:xfrm>
            <a:off x="7856276" y="2895431"/>
            <a:ext cx="738802" cy="2114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0" h="21600" fill="norm" stroke="1" extrusionOk="0">
                <a:moveTo>
                  <a:pt x="1536" y="21600"/>
                </a:moveTo>
                <a:cubicBezTo>
                  <a:pt x="21600" y="13703"/>
                  <a:pt x="21088" y="6503"/>
                  <a:pt x="0" y="0"/>
                </a:cubicBezTo>
              </a:path>
            </a:pathLst>
          </a:custGeom>
          <a:ln w="38100">
            <a:solidFill>
              <a:srgbClr val="FF2600"/>
            </a:solidFill>
            <a:bevel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066" name="Connection Line"/>
          <p:cNvSpPr/>
          <p:nvPr/>
        </p:nvSpPr>
        <p:spPr>
          <a:xfrm>
            <a:off x="267283" y="2874333"/>
            <a:ext cx="557099" cy="1985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88" h="21600" fill="norm" stroke="1" extrusionOk="0">
                <a:moveTo>
                  <a:pt x="11859" y="21600"/>
                </a:moveTo>
                <a:cubicBezTo>
                  <a:pt x="-5312" y="14080"/>
                  <a:pt x="-3836" y="6880"/>
                  <a:pt x="16288" y="0"/>
                </a:cubicBezTo>
              </a:path>
            </a:pathLst>
          </a:custGeom>
          <a:ln w="38100">
            <a:solidFill>
              <a:srgbClr val="FF2600"/>
            </a:solidFill>
            <a:bevel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064" name="Fluxo de Ciência de Dad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Fluxo de Ciência de Dados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69" name="goal.jpg" descr="goal.jpg"/>
          <p:cNvPicPr>
            <a:picLocks noChangeAspect="1"/>
          </p:cNvPicPr>
          <p:nvPr/>
        </p:nvPicPr>
        <p:blipFill>
          <a:blip r:embed="rId2">
            <a:alphaModFix amt="25657"/>
            <a:extLst/>
          </a:blip>
          <a:stretch>
            <a:fillRect/>
          </a:stretch>
        </p:blipFill>
        <p:spPr>
          <a:xfrm>
            <a:off x="914289" y="2267845"/>
            <a:ext cx="1313030" cy="1263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0" name="data.png" descr="dat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8732" y="2473020"/>
            <a:ext cx="9906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1" name="Dados"/>
          <p:cNvSpPr txBox="1"/>
          <p:nvPr/>
        </p:nvSpPr>
        <p:spPr>
          <a:xfrm>
            <a:off x="3393149" y="17768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Dados</a:t>
            </a:r>
          </a:p>
        </p:txBody>
      </p:sp>
      <p:sp>
        <p:nvSpPr>
          <p:cNvPr id="1072" name="Objetivo"/>
          <p:cNvSpPr txBox="1"/>
          <p:nvPr/>
        </p:nvSpPr>
        <p:spPr>
          <a:xfrm>
            <a:off x="528231" y="1776863"/>
            <a:ext cx="214176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Objetivo</a:t>
            </a:r>
          </a:p>
        </p:txBody>
      </p:sp>
      <p:pic>
        <p:nvPicPr>
          <p:cNvPr id="1073" name="solucao.jpg" descr="solucao.jpg"/>
          <p:cNvPicPr>
            <a:picLocks noChangeAspect="1"/>
          </p:cNvPicPr>
          <p:nvPr/>
        </p:nvPicPr>
        <p:blipFill>
          <a:blip r:embed="rId4">
            <a:alphaModFix amt="25657"/>
            <a:extLst/>
          </a:blip>
          <a:stretch>
            <a:fillRect/>
          </a:stretch>
        </p:blipFill>
        <p:spPr>
          <a:xfrm>
            <a:off x="792142" y="4147709"/>
            <a:ext cx="1613945" cy="1495357"/>
          </a:xfrm>
          <a:prstGeom prst="rect">
            <a:avLst/>
          </a:prstGeom>
          <a:ln w="12700">
            <a:miter lim="400000"/>
          </a:ln>
        </p:spPr>
      </p:pic>
      <p:sp>
        <p:nvSpPr>
          <p:cNvPr id="1074" name="Solução"/>
          <p:cNvSpPr txBox="1"/>
          <p:nvPr/>
        </p:nvSpPr>
        <p:spPr>
          <a:xfrm>
            <a:off x="499920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Solução</a:t>
            </a:r>
          </a:p>
        </p:txBody>
      </p:sp>
      <p:pic>
        <p:nvPicPr>
          <p:cNvPr id="1075" name="charts.jpg" descr="charts.jpg"/>
          <p:cNvPicPr>
            <a:picLocks noChangeAspect="1"/>
          </p:cNvPicPr>
          <p:nvPr/>
        </p:nvPicPr>
        <p:blipFill>
          <a:blip r:embed="rId5">
            <a:alphaModFix amt="25657"/>
            <a:extLst/>
          </a:blip>
          <a:stretch>
            <a:fillRect/>
          </a:stretch>
        </p:blipFill>
        <p:spPr>
          <a:xfrm>
            <a:off x="3503888" y="4223286"/>
            <a:ext cx="1920290" cy="13442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6" name="Resultados"/>
          <p:cNvSpPr txBox="1"/>
          <p:nvPr/>
        </p:nvSpPr>
        <p:spPr>
          <a:xfrm>
            <a:off x="3393149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Resultados</a:t>
            </a:r>
          </a:p>
        </p:txBody>
      </p:sp>
      <p:pic>
        <p:nvPicPr>
          <p:cNvPr id="1077" name="validation.png" descr="validation.png"/>
          <p:cNvPicPr>
            <a:picLocks noChangeAspect="1"/>
          </p:cNvPicPr>
          <p:nvPr/>
        </p:nvPicPr>
        <p:blipFill>
          <a:blip r:embed="rId6">
            <a:alphaModFix amt="26274"/>
            <a:extLst/>
          </a:blip>
          <a:stretch>
            <a:fillRect/>
          </a:stretch>
        </p:blipFill>
        <p:spPr>
          <a:xfrm>
            <a:off x="6510879" y="4374234"/>
            <a:ext cx="1331914" cy="1331913"/>
          </a:xfrm>
          <a:prstGeom prst="rect">
            <a:avLst/>
          </a:prstGeom>
          <a:ln w="12700">
            <a:miter lim="400000"/>
          </a:ln>
        </p:spPr>
      </p:pic>
      <p:sp>
        <p:nvSpPr>
          <p:cNvPr id="1078" name="Validação"/>
          <p:cNvSpPr txBox="1"/>
          <p:nvPr/>
        </p:nvSpPr>
        <p:spPr>
          <a:xfrm>
            <a:off x="6105952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Validação</a:t>
            </a:r>
          </a:p>
        </p:txBody>
      </p:sp>
      <p:pic>
        <p:nvPicPr>
          <p:cNvPr id="1079" name="learning.png" descr="learning.png"/>
          <p:cNvPicPr>
            <a:picLocks noChangeAspect="1"/>
          </p:cNvPicPr>
          <p:nvPr/>
        </p:nvPicPr>
        <p:blipFill>
          <a:blip r:embed="rId7">
            <a:alphaModFix amt="25657"/>
            <a:extLst/>
          </a:blip>
          <a:stretch>
            <a:fillRect/>
          </a:stretch>
        </p:blipFill>
        <p:spPr>
          <a:xfrm>
            <a:off x="6510879" y="2332303"/>
            <a:ext cx="1331914" cy="1263791"/>
          </a:xfrm>
          <a:prstGeom prst="rect">
            <a:avLst/>
          </a:prstGeom>
          <a:ln w="12700">
            <a:miter lim="400000"/>
          </a:ln>
        </p:spPr>
      </p:pic>
      <p:sp>
        <p:nvSpPr>
          <p:cNvPr id="1080" name="Modelagem"/>
          <p:cNvSpPr txBox="1"/>
          <p:nvPr/>
        </p:nvSpPr>
        <p:spPr>
          <a:xfrm>
            <a:off x="6105952" y="17768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Modelagem</a:t>
            </a:r>
          </a:p>
        </p:txBody>
      </p:sp>
      <p:sp>
        <p:nvSpPr>
          <p:cNvPr id="1081" name="Line"/>
          <p:cNvSpPr/>
          <p:nvPr/>
        </p:nvSpPr>
        <p:spPr>
          <a:xfrm>
            <a:off x="2573403" y="2966478"/>
            <a:ext cx="1049245" cy="1"/>
          </a:xfrm>
          <a:prstGeom prst="line">
            <a:avLst/>
          </a:prstGeom>
          <a:ln w="38100">
            <a:solidFill>
              <a:srgbClr val="FF2600"/>
            </a:solidFill>
            <a:bevel/>
            <a:headEnd type="triangle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82" name="Line"/>
          <p:cNvSpPr/>
          <p:nvPr/>
        </p:nvSpPr>
        <p:spPr>
          <a:xfrm>
            <a:off x="5305418" y="2964198"/>
            <a:ext cx="1049245" cy="1"/>
          </a:xfrm>
          <a:prstGeom prst="line">
            <a:avLst/>
          </a:prstGeom>
          <a:ln w="38100">
            <a:solidFill>
              <a:srgbClr val="FF2600"/>
            </a:solidFill>
            <a:bevel/>
            <a:headEnd type="triangle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83" name="Line"/>
          <p:cNvSpPr/>
          <p:nvPr/>
        </p:nvSpPr>
        <p:spPr>
          <a:xfrm>
            <a:off x="2430365" y="5040190"/>
            <a:ext cx="1049245" cy="1"/>
          </a:xfrm>
          <a:prstGeom prst="line">
            <a:avLst/>
          </a:prstGeom>
          <a:ln w="38100">
            <a:solidFill>
              <a:srgbClr val="FF2600">
                <a:alpha val="25859"/>
              </a:srgbClr>
            </a:solidFill>
            <a:bevel/>
            <a:headEnd type="triangle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84" name="Line"/>
          <p:cNvSpPr/>
          <p:nvPr/>
        </p:nvSpPr>
        <p:spPr>
          <a:xfrm>
            <a:off x="5305418" y="5040190"/>
            <a:ext cx="1049245" cy="1"/>
          </a:xfrm>
          <a:prstGeom prst="line">
            <a:avLst/>
          </a:prstGeom>
          <a:ln w="38100">
            <a:solidFill>
              <a:srgbClr val="FF2600">
                <a:alpha val="25859"/>
              </a:srgbClr>
            </a:solidFill>
            <a:bevel/>
            <a:headEnd type="triangle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089" name="Connection Line"/>
          <p:cNvSpPr/>
          <p:nvPr/>
        </p:nvSpPr>
        <p:spPr>
          <a:xfrm>
            <a:off x="7856276" y="2895431"/>
            <a:ext cx="738802" cy="2114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0" h="21600" fill="norm" stroke="1" extrusionOk="0">
                <a:moveTo>
                  <a:pt x="1536" y="21600"/>
                </a:moveTo>
                <a:cubicBezTo>
                  <a:pt x="21600" y="13703"/>
                  <a:pt x="21088" y="6503"/>
                  <a:pt x="0" y="0"/>
                </a:cubicBezTo>
              </a:path>
            </a:pathLst>
          </a:custGeom>
          <a:ln w="38100">
            <a:solidFill>
              <a:srgbClr val="FF2600">
                <a:alpha val="25657"/>
              </a:srgbClr>
            </a:solidFill>
            <a:bevel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090" name="Connection Line"/>
          <p:cNvSpPr/>
          <p:nvPr/>
        </p:nvSpPr>
        <p:spPr>
          <a:xfrm>
            <a:off x="267283" y="2874333"/>
            <a:ext cx="557099" cy="1985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88" h="21600" fill="norm" stroke="1" extrusionOk="0">
                <a:moveTo>
                  <a:pt x="11859" y="21600"/>
                </a:moveTo>
                <a:cubicBezTo>
                  <a:pt x="-5312" y="14080"/>
                  <a:pt x="-3836" y="6880"/>
                  <a:pt x="16288" y="0"/>
                </a:cubicBezTo>
              </a:path>
            </a:pathLst>
          </a:custGeom>
          <a:ln w="38100">
            <a:solidFill>
              <a:srgbClr val="FF2600">
                <a:alpha val="25657"/>
              </a:srgbClr>
            </a:solidFill>
            <a:bevel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087" name="Expectativas :"/>
          <p:cNvSpPr/>
          <p:nvPr/>
        </p:nvSpPr>
        <p:spPr>
          <a:xfrm>
            <a:off x="1939618" y="2459447"/>
            <a:ext cx="5264764" cy="2366352"/>
          </a:xfrm>
          <a:prstGeom prst="rect">
            <a:avLst/>
          </a:prstGeom>
          <a:solidFill>
            <a:srgbClr val="AFEBEC"/>
          </a:solidFill>
          <a:ln w="19050">
            <a:solidFill>
              <a:srgbClr val="000000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b="1" sz="2100"/>
            </a:pPr>
            <a:r>
              <a:t>Expectativas :</a:t>
            </a:r>
          </a:p>
          <a:p>
            <a:pPr>
              <a:defRPr b="1" sz="2100"/>
            </a:pPr>
          </a:p>
          <a:p>
            <a:pPr>
              <a:defRPr b="1" sz="2100"/>
            </a:pPr>
          </a:p>
          <a:p>
            <a:pPr>
              <a:defRPr b="1" sz="2100"/>
            </a:pPr>
          </a:p>
          <a:p>
            <a:pPr>
              <a:defRPr b="1" sz="2100"/>
            </a:pPr>
          </a:p>
          <a:p>
            <a:pPr>
              <a:defRPr b="1" sz="2100"/>
            </a:pPr>
          </a:p>
        </p:txBody>
      </p:sp>
      <p:sp>
        <p:nvSpPr>
          <p:cNvPr id="1088" name="Fluxo de Ciência de Dad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Fluxo de Ciência de Dados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093" name="goal.jpg" descr="goal.jpg"/>
          <p:cNvPicPr>
            <a:picLocks noChangeAspect="1"/>
          </p:cNvPicPr>
          <p:nvPr/>
        </p:nvPicPr>
        <p:blipFill>
          <a:blip r:embed="rId2">
            <a:alphaModFix amt="31468"/>
            <a:extLst/>
          </a:blip>
          <a:stretch>
            <a:fillRect/>
          </a:stretch>
        </p:blipFill>
        <p:spPr>
          <a:xfrm>
            <a:off x="914289" y="2267845"/>
            <a:ext cx="1313030" cy="1263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4" name="data.png" descr="data.png"/>
          <p:cNvPicPr>
            <a:picLocks noChangeAspect="1"/>
          </p:cNvPicPr>
          <p:nvPr/>
        </p:nvPicPr>
        <p:blipFill>
          <a:blip r:embed="rId3">
            <a:alphaModFix amt="31468"/>
            <a:extLst/>
          </a:blip>
          <a:stretch>
            <a:fillRect/>
          </a:stretch>
        </p:blipFill>
        <p:spPr>
          <a:xfrm>
            <a:off x="3968732" y="2473020"/>
            <a:ext cx="9906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Dados"/>
          <p:cNvSpPr txBox="1"/>
          <p:nvPr/>
        </p:nvSpPr>
        <p:spPr>
          <a:xfrm>
            <a:off x="3393149" y="17768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Dados</a:t>
            </a:r>
          </a:p>
        </p:txBody>
      </p:sp>
      <p:sp>
        <p:nvSpPr>
          <p:cNvPr id="1096" name="Objetivo"/>
          <p:cNvSpPr txBox="1"/>
          <p:nvPr/>
        </p:nvSpPr>
        <p:spPr>
          <a:xfrm>
            <a:off x="528231" y="1776863"/>
            <a:ext cx="214176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Objetivo</a:t>
            </a:r>
          </a:p>
        </p:txBody>
      </p:sp>
      <p:pic>
        <p:nvPicPr>
          <p:cNvPr id="1097" name="solucao.jpg" descr="solucao.jpg"/>
          <p:cNvPicPr>
            <a:picLocks noChangeAspect="1"/>
          </p:cNvPicPr>
          <p:nvPr/>
        </p:nvPicPr>
        <p:blipFill>
          <a:blip r:embed="rId4">
            <a:alphaModFix amt="31468"/>
            <a:extLst/>
          </a:blip>
          <a:stretch>
            <a:fillRect/>
          </a:stretch>
        </p:blipFill>
        <p:spPr>
          <a:xfrm>
            <a:off x="792142" y="4147709"/>
            <a:ext cx="1613945" cy="1495357"/>
          </a:xfrm>
          <a:prstGeom prst="rect">
            <a:avLst/>
          </a:prstGeom>
          <a:ln w="12700">
            <a:miter lim="400000"/>
          </a:ln>
        </p:spPr>
      </p:pic>
      <p:sp>
        <p:nvSpPr>
          <p:cNvPr id="1098" name="Solução"/>
          <p:cNvSpPr txBox="1"/>
          <p:nvPr/>
        </p:nvSpPr>
        <p:spPr>
          <a:xfrm>
            <a:off x="499920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Solução</a:t>
            </a:r>
          </a:p>
        </p:txBody>
      </p:sp>
      <p:pic>
        <p:nvPicPr>
          <p:cNvPr id="1099" name="charts.jpg" descr="charts.jpg"/>
          <p:cNvPicPr>
            <a:picLocks noChangeAspect="1"/>
          </p:cNvPicPr>
          <p:nvPr/>
        </p:nvPicPr>
        <p:blipFill>
          <a:blip r:embed="rId5">
            <a:alphaModFix amt="31468"/>
            <a:extLst/>
          </a:blip>
          <a:stretch>
            <a:fillRect/>
          </a:stretch>
        </p:blipFill>
        <p:spPr>
          <a:xfrm>
            <a:off x="3503888" y="4223286"/>
            <a:ext cx="1920290" cy="1344203"/>
          </a:xfrm>
          <a:prstGeom prst="rect">
            <a:avLst/>
          </a:prstGeom>
          <a:ln w="12700">
            <a:miter lim="400000"/>
          </a:ln>
        </p:spPr>
      </p:pic>
      <p:sp>
        <p:nvSpPr>
          <p:cNvPr id="1100" name="Resultados"/>
          <p:cNvSpPr txBox="1"/>
          <p:nvPr/>
        </p:nvSpPr>
        <p:spPr>
          <a:xfrm>
            <a:off x="3393149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Resultados</a:t>
            </a:r>
          </a:p>
        </p:txBody>
      </p:sp>
      <p:pic>
        <p:nvPicPr>
          <p:cNvPr id="1101" name="validation.png" descr="validation.png"/>
          <p:cNvPicPr>
            <a:picLocks noChangeAspect="1"/>
          </p:cNvPicPr>
          <p:nvPr/>
        </p:nvPicPr>
        <p:blipFill>
          <a:blip r:embed="rId6">
            <a:alphaModFix amt="31468"/>
            <a:extLst/>
          </a:blip>
          <a:stretch>
            <a:fillRect/>
          </a:stretch>
        </p:blipFill>
        <p:spPr>
          <a:xfrm>
            <a:off x="6510879" y="4374234"/>
            <a:ext cx="1331914" cy="1331913"/>
          </a:xfrm>
          <a:prstGeom prst="rect">
            <a:avLst/>
          </a:prstGeom>
          <a:ln w="12700">
            <a:miter lim="400000"/>
          </a:ln>
        </p:spPr>
      </p:pic>
      <p:sp>
        <p:nvSpPr>
          <p:cNvPr id="1102" name="Validação"/>
          <p:cNvSpPr txBox="1"/>
          <p:nvPr/>
        </p:nvSpPr>
        <p:spPr>
          <a:xfrm>
            <a:off x="6105952" y="573108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Validação</a:t>
            </a:r>
          </a:p>
        </p:txBody>
      </p:sp>
      <p:pic>
        <p:nvPicPr>
          <p:cNvPr id="1103" name="learning.png" descr="learning.png"/>
          <p:cNvPicPr>
            <a:picLocks noChangeAspect="1"/>
          </p:cNvPicPr>
          <p:nvPr/>
        </p:nvPicPr>
        <p:blipFill>
          <a:blip r:embed="rId7">
            <a:alphaModFix amt="31468"/>
            <a:extLst/>
          </a:blip>
          <a:stretch>
            <a:fillRect/>
          </a:stretch>
        </p:blipFill>
        <p:spPr>
          <a:xfrm>
            <a:off x="6510879" y="2332303"/>
            <a:ext cx="1331914" cy="1263791"/>
          </a:xfrm>
          <a:prstGeom prst="rect">
            <a:avLst/>
          </a:prstGeom>
          <a:ln w="12700">
            <a:miter lim="400000"/>
          </a:ln>
        </p:spPr>
      </p:pic>
      <p:sp>
        <p:nvSpPr>
          <p:cNvPr id="1104" name="Modelagem"/>
          <p:cNvSpPr txBox="1"/>
          <p:nvPr/>
        </p:nvSpPr>
        <p:spPr>
          <a:xfrm>
            <a:off x="6105952" y="177686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Modelagem</a:t>
            </a:r>
          </a:p>
        </p:txBody>
      </p:sp>
      <p:sp>
        <p:nvSpPr>
          <p:cNvPr id="1105" name="Line"/>
          <p:cNvSpPr/>
          <p:nvPr/>
        </p:nvSpPr>
        <p:spPr>
          <a:xfrm>
            <a:off x="2573403" y="2966478"/>
            <a:ext cx="1049245" cy="1"/>
          </a:xfrm>
          <a:prstGeom prst="line">
            <a:avLst/>
          </a:prstGeom>
          <a:ln w="38100">
            <a:solidFill>
              <a:srgbClr val="FF2600">
                <a:alpha val="31468"/>
              </a:srgbClr>
            </a:solidFill>
            <a:bevel/>
            <a:headEnd type="triangle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06" name="Line"/>
          <p:cNvSpPr/>
          <p:nvPr/>
        </p:nvSpPr>
        <p:spPr>
          <a:xfrm>
            <a:off x="5305418" y="2964198"/>
            <a:ext cx="1049245" cy="1"/>
          </a:xfrm>
          <a:prstGeom prst="line">
            <a:avLst/>
          </a:prstGeom>
          <a:ln w="38100">
            <a:solidFill>
              <a:srgbClr val="FF2600">
                <a:alpha val="31468"/>
              </a:srgbClr>
            </a:solidFill>
            <a:bevel/>
            <a:headEnd type="triangle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07" name="Line"/>
          <p:cNvSpPr/>
          <p:nvPr/>
        </p:nvSpPr>
        <p:spPr>
          <a:xfrm>
            <a:off x="2430365" y="5040190"/>
            <a:ext cx="1049245" cy="1"/>
          </a:xfrm>
          <a:prstGeom prst="line">
            <a:avLst/>
          </a:prstGeom>
          <a:ln w="38100">
            <a:solidFill>
              <a:srgbClr val="FF2600">
                <a:alpha val="31468"/>
              </a:srgbClr>
            </a:solidFill>
            <a:bevel/>
            <a:headEnd type="triangle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08" name="Line"/>
          <p:cNvSpPr/>
          <p:nvPr/>
        </p:nvSpPr>
        <p:spPr>
          <a:xfrm>
            <a:off x="5305418" y="5040190"/>
            <a:ext cx="1049245" cy="1"/>
          </a:xfrm>
          <a:prstGeom prst="line">
            <a:avLst/>
          </a:prstGeom>
          <a:ln w="38100">
            <a:solidFill>
              <a:srgbClr val="FF2600">
                <a:alpha val="31468"/>
              </a:srgbClr>
            </a:solidFill>
            <a:bevel/>
            <a:headEnd type="triangle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113" name="Connection Line"/>
          <p:cNvSpPr/>
          <p:nvPr/>
        </p:nvSpPr>
        <p:spPr>
          <a:xfrm>
            <a:off x="7856276" y="2895431"/>
            <a:ext cx="738802" cy="2114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0" h="21600" fill="norm" stroke="1" extrusionOk="0">
                <a:moveTo>
                  <a:pt x="1536" y="21600"/>
                </a:moveTo>
                <a:cubicBezTo>
                  <a:pt x="21600" y="13703"/>
                  <a:pt x="21088" y="6503"/>
                  <a:pt x="0" y="0"/>
                </a:cubicBezTo>
              </a:path>
            </a:pathLst>
          </a:custGeom>
          <a:ln w="38100">
            <a:solidFill>
              <a:srgbClr val="FF2600">
                <a:alpha val="31468"/>
              </a:srgbClr>
            </a:solidFill>
            <a:bevel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114" name="Connection Line"/>
          <p:cNvSpPr/>
          <p:nvPr/>
        </p:nvSpPr>
        <p:spPr>
          <a:xfrm>
            <a:off x="267283" y="2874333"/>
            <a:ext cx="557099" cy="1985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88" h="21600" fill="norm" stroke="1" extrusionOk="0">
                <a:moveTo>
                  <a:pt x="11859" y="21600"/>
                </a:moveTo>
                <a:cubicBezTo>
                  <a:pt x="-5312" y="14080"/>
                  <a:pt x="-3836" y="6880"/>
                  <a:pt x="16288" y="0"/>
                </a:cubicBezTo>
              </a:path>
            </a:pathLst>
          </a:custGeom>
          <a:ln w="38100">
            <a:solidFill>
              <a:srgbClr val="FF2600">
                <a:alpha val="31468"/>
              </a:srgbClr>
            </a:solidFill>
            <a:bevel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111" name="Expectativas :…"/>
          <p:cNvSpPr/>
          <p:nvPr/>
        </p:nvSpPr>
        <p:spPr>
          <a:xfrm>
            <a:off x="1939618" y="2459447"/>
            <a:ext cx="5264764" cy="2366352"/>
          </a:xfrm>
          <a:prstGeom prst="rect">
            <a:avLst/>
          </a:prstGeom>
          <a:solidFill>
            <a:srgbClr val="AFEBEC"/>
          </a:solidFill>
          <a:ln w="19050">
            <a:solidFill>
              <a:srgbClr val="000000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>
              <a:defRPr b="1" sz="2100"/>
            </a:pPr>
            <a:r>
              <a:t>Expectativas :</a:t>
            </a:r>
          </a:p>
          <a:p>
            <a:pPr>
              <a:defRPr b="1" sz="2100"/>
            </a:pPr>
            <a:r>
              <a:t>- </a:t>
            </a:r>
            <a:r>
              <a:rPr b="0"/>
              <a:t>entender o que o modelo </a:t>
            </a:r>
            <a:r>
              <a:rPr>
                <a:solidFill>
                  <a:srgbClr val="FF2600"/>
                </a:solidFill>
              </a:rPr>
              <a:t>DEVERIA</a:t>
            </a:r>
            <a:r>
              <a:rPr b="0"/>
              <a:t> fazer</a:t>
            </a:r>
            <a:endParaRPr b="0"/>
          </a:p>
          <a:p>
            <a:pPr>
              <a:defRPr b="1" sz="2100"/>
            </a:pPr>
            <a:r>
              <a:rPr b="0"/>
              <a:t>- entender o que o modelo </a:t>
            </a:r>
            <a:r>
              <a:rPr>
                <a:solidFill>
                  <a:srgbClr val="FF2600"/>
                </a:solidFill>
              </a:rPr>
              <a:t>PODE</a:t>
            </a:r>
            <a:r>
              <a:rPr b="0"/>
              <a:t> fazer</a:t>
            </a:r>
            <a:endParaRPr b="0"/>
          </a:p>
          <a:p>
            <a:pPr>
              <a:defRPr b="1" sz="2100"/>
            </a:pPr>
            <a:r>
              <a:rPr b="0"/>
              <a:t>- Baselines </a:t>
            </a:r>
            <a:endParaRPr b="0"/>
          </a:p>
          <a:p>
            <a:pPr>
              <a:defRPr b="1" sz="2100"/>
            </a:pPr>
            <a:r>
              <a:rPr b="0"/>
              <a:t>    * modelo nulo (majoritário, óbvio)</a:t>
            </a:r>
            <a:endParaRPr b="0"/>
          </a:p>
          <a:p>
            <a:pPr>
              <a:defRPr b="1" sz="2100"/>
            </a:pPr>
            <a:r>
              <a:rPr b="0"/>
              <a:t>    * aleatório</a:t>
            </a:r>
            <a:endParaRPr b="0"/>
          </a:p>
          <a:p>
            <a:pPr>
              <a:defRPr b="1" sz="2100"/>
            </a:pPr>
            <a:r>
              <a:rPr b="0"/>
              <a:t>    * </a:t>
            </a:r>
            <a:r>
              <a:rPr>
                <a:solidFill>
                  <a:srgbClr val="0433FF"/>
                </a:solidFill>
              </a:rPr>
              <a:t>testes (estatísticos) de hipótese</a:t>
            </a:r>
          </a:p>
        </p:txBody>
      </p:sp>
      <p:sp>
        <p:nvSpPr>
          <p:cNvPr id="1112" name="Fluxo de Ciência de Dad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Fluxo de Ciência de Dados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17" name="1."/>
          <p:cNvSpPr txBox="1"/>
          <p:nvPr/>
        </p:nvSpPr>
        <p:spPr>
          <a:xfrm>
            <a:off x="1471612" y="2369221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118" name="1."/>
          <p:cNvSpPr txBox="1"/>
          <p:nvPr/>
        </p:nvSpPr>
        <p:spPr>
          <a:xfrm>
            <a:off x="1333500" y="23073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119" name="1."/>
          <p:cNvSpPr txBox="1"/>
          <p:nvPr/>
        </p:nvSpPr>
        <p:spPr>
          <a:xfrm>
            <a:off x="1471612" y="2381921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120" name="1."/>
          <p:cNvSpPr txBox="1"/>
          <p:nvPr/>
        </p:nvSpPr>
        <p:spPr>
          <a:xfrm>
            <a:off x="1333500" y="23200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121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Roteiro</a:t>
            </a:r>
          </a:p>
        </p:txBody>
      </p:sp>
      <p:sp>
        <p:nvSpPr>
          <p:cNvPr id="1122" name="Rounded Rectangle"/>
          <p:cNvSpPr/>
          <p:nvPr/>
        </p:nvSpPr>
        <p:spPr>
          <a:xfrm>
            <a:off x="685800" y="4080128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23" name="Introdução"/>
          <p:cNvSpPr txBox="1"/>
          <p:nvPr/>
        </p:nvSpPr>
        <p:spPr>
          <a:xfrm>
            <a:off x="1371600" y="1920875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1126" name="Group"/>
          <p:cNvGrpSpPr/>
          <p:nvPr/>
        </p:nvGrpSpPr>
        <p:grpSpPr>
          <a:xfrm>
            <a:off x="876300" y="1916542"/>
            <a:ext cx="366713" cy="373791"/>
            <a:chOff x="0" y="0"/>
            <a:chExt cx="366712" cy="373790"/>
          </a:xfrm>
        </p:grpSpPr>
        <p:sp>
          <p:nvSpPr>
            <p:cNvPr id="112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25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129" name="Group"/>
          <p:cNvGrpSpPr/>
          <p:nvPr/>
        </p:nvGrpSpPr>
        <p:grpSpPr>
          <a:xfrm>
            <a:off x="879475" y="2482940"/>
            <a:ext cx="366713" cy="373791"/>
            <a:chOff x="0" y="0"/>
            <a:chExt cx="366712" cy="373790"/>
          </a:xfrm>
        </p:grpSpPr>
        <p:sp>
          <p:nvSpPr>
            <p:cNvPr id="112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28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130" name="Conceitos gerais"/>
          <p:cNvSpPr txBox="1"/>
          <p:nvPr/>
        </p:nvSpPr>
        <p:spPr>
          <a:xfrm>
            <a:off x="1371227" y="2500678"/>
            <a:ext cx="2149460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Conceitos gerais</a:t>
            </a:r>
          </a:p>
        </p:txBody>
      </p:sp>
      <p:grpSp>
        <p:nvGrpSpPr>
          <p:cNvPr id="1133" name="Group"/>
          <p:cNvGrpSpPr/>
          <p:nvPr/>
        </p:nvGrpSpPr>
        <p:grpSpPr>
          <a:xfrm>
            <a:off x="879475" y="3049587"/>
            <a:ext cx="366713" cy="373791"/>
            <a:chOff x="0" y="0"/>
            <a:chExt cx="366712" cy="373790"/>
          </a:xfrm>
        </p:grpSpPr>
        <p:sp>
          <p:nvSpPr>
            <p:cNvPr id="113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32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134" name="Fluxo de ciência de dados"/>
          <p:cNvSpPr txBox="1"/>
          <p:nvPr/>
        </p:nvSpPr>
        <p:spPr>
          <a:xfrm>
            <a:off x="1371227" y="3044644"/>
            <a:ext cx="3264431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Fluxo de ciência de dados</a:t>
            </a:r>
          </a:p>
        </p:txBody>
      </p:sp>
      <p:grpSp>
        <p:nvGrpSpPr>
          <p:cNvPr id="1137" name="Group"/>
          <p:cNvGrpSpPr/>
          <p:nvPr/>
        </p:nvGrpSpPr>
        <p:grpSpPr>
          <a:xfrm>
            <a:off x="876300" y="3606347"/>
            <a:ext cx="366713" cy="373792"/>
            <a:chOff x="0" y="0"/>
            <a:chExt cx="366712" cy="373790"/>
          </a:xfrm>
        </p:grpSpPr>
        <p:sp>
          <p:nvSpPr>
            <p:cNvPr id="113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36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138" name="Ferramentas"/>
          <p:cNvSpPr txBox="1"/>
          <p:nvPr/>
        </p:nvSpPr>
        <p:spPr>
          <a:xfrm>
            <a:off x="1361504" y="3597050"/>
            <a:ext cx="1627445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Ferramentas</a:t>
            </a:r>
          </a:p>
        </p:txBody>
      </p:sp>
      <p:sp>
        <p:nvSpPr>
          <p:cNvPr id="1139" name="Referências"/>
          <p:cNvSpPr txBox="1"/>
          <p:nvPr/>
        </p:nvSpPr>
        <p:spPr>
          <a:xfrm>
            <a:off x="1362517" y="4701270"/>
            <a:ext cx="1542861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grpSp>
        <p:nvGrpSpPr>
          <p:cNvPr id="1142" name="Group"/>
          <p:cNvGrpSpPr/>
          <p:nvPr/>
        </p:nvGrpSpPr>
        <p:grpSpPr>
          <a:xfrm>
            <a:off x="866139" y="4693423"/>
            <a:ext cx="366714" cy="373791"/>
            <a:chOff x="0" y="0"/>
            <a:chExt cx="366712" cy="373790"/>
          </a:xfrm>
        </p:grpSpPr>
        <p:sp>
          <p:nvSpPr>
            <p:cNvPr id="114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41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grpSp>
        <p:nvGrpSpPr>
          <p:cNvPr id="1145" name="Group"/>
          <p:cNvGrpSpPr/>
          <p:nvPr/>
        </p:nvGrpSpPr>
        <p:grpSpPr>
          <a:xfrm>
            <a:off x="876300" y="4155948"/>
            <a:ext cx="366713" cy="373791"/>
            <a:chOff x="0" y="0"/>
            <a:chExt cx="366712" cy="373790"/>
          </a:xfrm>
        </p:grpSpPr>
        <p:sp>
          <p:nvSpPr>
            <p:cNvPr id="1143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44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1146" name="Síntese"/>
          <p:cNvSpPr txBox="1"/>
          <p:nvPr/>
        </p:nvSpPr>
        <p:spPr>
          <a:xfrm>
            <a:off x="1372677" y="4163795"/>
            <a:ext cx="100621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49" name="Síntese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Síntese</a:t>
            </a:r>
          </a:p>
        </p:txBody>
      </p:sp>
      <p:sp>
        <p:nvSpPr>
          <p:cNvPr id="1150" name="Rectangle"/>
          <p:cNvSpPr/>
          <p:nvPr/>
        </p:nvSpPr>
        <p:spPr>
          <a:xfrm>
            <a:off x="178815" y="5839166"/>
            <a:ext cx="1270001" cy="7760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51" name="Ciência de Dados (CD) é um tema atual (hot topic)…"/>
          <p:cNvSpPr txBox="1"/>
          <p:nvPr>
            <p:ph type="body" idx="1"/>
          </p:nvPr>
        </p:nvSpPr>
        <p:spPr>
          <a:xfrm>
            <a:off x="457200" y="1570037"/>
            <a:ext cx="8229600" cy="4525964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</a:p>
          <a:p>
            <a:pPr>
              <a:defRPr sz="2200"/>
            </a:pPr>
            <a:r>
              <a:t>Ciência de Dados (CD) é um tema atual (</a:t>
            </a:r>
            <a:r>
              <a:rPr i="1"/>
              <a:t>hot topic</a:t>
            </a:r>
            <a:r>
              <a:t>)</a:t>
            </a:r>
          </a:p>
          <a:p>
            <a:pPr>
              <a:defRPr sz="2200"/>
            </a:pPr>
            <a:r>
              <a:t>Cada vez mais usada em soluções ao nosso redor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quantidade de dados gerados/disponíveis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automação/compreensão de processos</a:t>
            </a:r>
          </a:p>
          <a:p>
            <a:pPr>
              <a:defRPr sz="2200"/>
            </a:pPr>
            <a:r>
              <a:t>CD é uma área interdisciplinar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Aprendizado de Máquina, Mineração de Dados, Estatística</a:t>
            </a:r>
          </a:p>
          <a:p>
            <a:pPr>
              <a:defRPr sz="2200"/>
            </a:pPr>
            <a:r>
              <a:t>Várias ferramentas </a:t>
            </a:r>
            <a:r>
              <a:rPr i="1"/>
              <a:t>open source</a:t>
            </a:r>
            <a:r>
              <a:t> para CD</a:t>
            </a:r>
          </a:p>
          <a:p>
            <a:pPr lvl="2" marL="1004887" indent="-319087">
              <a:buSzPct val="60000"/>
              <a:buChar char="◻"/>
              <a:defRPr sz="2200"/>
            </a:pPr>
            <a:r>
              <a:t>R/ Python, mas não apenas esses ambientes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54" name="1."/>
          <p:cNvSpPr txBox="1"/>
          <p:nvPr/>
        </p:nvSpPr>
        <p:spPr>
          <a:xfrm>
            <a:off x="1471612" y="2369221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155" name="1."/>
          <p:cNvSpPr txBox="1"/>
          <p:nvPr/>
        </p:nvSpPr>
        <p:spPr>
          <a:xfrm>
            <a:off x="1333500" y="23073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156" name="1."/>
          <p:cNvSpPr txBox="1"/>
          <p:nvPr/>
        </p:nvSpPr>
        <p:spPr>
          <a:xfrm>
            <a:off x="1471612" y="2381921"/>
            <a:ext cx="141759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157" name="1."/>
          <p:cNvSpPr txBox="1"/>
          <p:nvPr/>
        </p:nvSpPr>
        <p:spPr>
          <a:xfrm>
            <a:off x="1333500" y="2320035"/>
            <a:ext cx="154845" cy="72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1.</a:t>
            </a:r>
          </a:p>
        </p:txBody>
      </p:sp>
      <p:sp>
        <p:nvSpPr>
          <p:cNvPr id="1158" name="Roteir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Roteiro</a:t>
            </a:r>
          </a:p>
        </p:txBody>
      </p:sp>
      <p:sp>
        <p:nvSpPr>
          <p:cNvPr id="1159" name="Rounded Rectangle"/>
          <p:cNvSpPr/>
          <p:nvPr/>
        </p:nvSpPr>
        <p:spPr>
          <a:xfrm>
            <a:off x="685800" y="4613528"/>
            <a:ext cx="7772400" cy="549276"/>
          </a:xfrm>
          <a:prstGeom prst="roundRect">
            <a:avLst>
              <a:gd name="adj" fmla="val 287"/>
            </a:avLst>
          </a:prstGeom>
          <a:solidFill>
            <a:srgbClr val="7ED1EC"/>
          </a:solidFill>
          <a:ln w="10000">
            <a:solidFill>
              <a:schemeClr val="accent1">
                <a:satOff val="-18607"/>
                <a:lumOff val="-14039"/>
              </a:schemeClr>
            </a:solidFill>
            <a:bevel/>
          </a:ln>
        </p:spPr>
        <p:txBody>
          <a:bodyPr lIns="45719" rIns="45719" anchor="ctr"/>
          <a:lstStyle/>
          <a:p>
            <a:pPr/>
          </a:p>
        </p:txBody>
      </p:sp>
      <p:grpSp>
        <p:nvGrpSpPr>
          <p:cNvPr id="1162" name="Group"/>
          <p:cNvGrpSpPr/>
          <p:nvPr/>
        </p:nvGrpSpPr>
        <p:grpSpPr>
          <a:xfrm>
            <a:off x="876300" y="4155948"/>
            <a:ext cx="366713" cy="373791"/>
            <a:chOff x="0" y="0"/>
            <a:chExt cx="366712" cy="373790"/>
          </a:xfrm>
        </p:grpSpPr>
        <p:sp>
          <p:nvSpPr>
            <p:cNvPr id="116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61" name="5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1163" name="Introdução"/>
          <p:cNvSpPr txBox="1"/>
          <p:nvPr/>
        </p:nvSpPr>
        <p:spPr>
          <a:xfrm>
            <a:off x="1371600" y="1920875"/>
            <a:ext cx="141499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Introdução</a:t>
            </a:r>
          </a:p>
        </p:txBody>
      </p:sp>
      <p:grpSp>
        <p:nvGrpSpPr>
          <p:cNvPr id="1166" name="Group"/>
          <p:cNvGrpSpPr/>
          <p:nvPr/>
        </p:nvGrpSpPr>
        <p:grpSpPr>
          <a:xfrm>
            <a:off x="876300" y="1916542"/>
            <a:ext cx="366713" cy="373791"/>
            <a:chOff x="0" y="0"/>
            <a:chExt cx="366712" cy="373790"/>
          </a:xfrm>
        </p:grpSpPr>
        <p:sp>
          <p:nvSpPr>
            <p:cNvPr id="1164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65" name="1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1169" name="Group"/>
          <p:cNvGrpSpPr/>
          <p:nvPr/>
        </p:nvGrpSpPr>
        <p:grpSpPr>
          <a:xfrm>
            <a:off x="879475" y="2482940"/>
            <a:ext cx="366713" cy="373791"/>
            <a:chOff x="0" y="0"/>
            <a:chExt cx="366712" cy="373790"/>
          </a:xfrm>
        </p:grpSpPr>
        <p:sp>
          <p:nvSpPr>
            <p:cNvPr id="1167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68" name="2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1170" name="Conceitos gerais"/>
          <p:cNvSpPr txBox="1"/>
          <p:nvPr/>
        </p:nvSpPr>
        <p:spPr>
          <a:xfrm>
            <a:off x="1371227" y="2500678"/>
            <a:ext cx="2149460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Conceitos gerais</a:t>
            </a:r>
          </a:p>
        </p:txBody>
      </p:sp>
      <p:grpSp>
        <p:nvGrpSpPr>
          <p:cNvPr id="1173" name="Group"/>
          <p:cNvGrpSpPr/>
          <p:nvPr/>
        </p:nvGrpSpPr>
        <p:grpSpPr>
          <a:xfrm>
            <a:off x="879475" y="3049587"/>
            <a:ext cx="366713" cy="373791"/>
            <a:chOff x="0" y="0"/>
            <a:chExt cx="366712" cy="373790"/>
          </a:xfrm>
        </p:grpSpPr>
        <p:sp>
          <p:nvSpPr>
            <p:cNvPr id="1171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72" name="3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3</a:t>
              </a:r>
            </a:p>
          </p:txBody>
        </p:sp>
      </p:grpSp>
      <p:sp>
        <p:nvSpPr>
          <p:cNvPr id="1174" name="Fluxo de ciência de dados"/>
          <p:cNvSpPr txBox="1"/>
          <p:nvPr/>
        </p:nvSpPr>
        <p:spPr>
          <a:xfrm>
            <a:off x="1371227" y="3044644"/>
            <a:ext cx="3264431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Fluxo de ciência de dados</a:t>
            </a:r>
          </a:p>
        </p:txBody>
      </p:sp>
      <p:grpSp>
        <p:nvGrpSpPr>
          <p:cNvPr id="1177" name="Group"/>
          <p:cNvGrpSpPr/>
          <p:nvPr/>
        </p:nvGrpSpPr>
        <p:grpSpPr>
          <a:xfrm>
            <a:off x="876300" y="3606347"/>
            <a:ext cx="366713" cy="373792"/>
            <a:chOff x="0" y="0"/>
            <a:chExt cx="366712" cy="373790"/>
          </a:xfrm>
        </p:grpSpPr>
        <p:sp>
          <p:nvSpPr>
            <p:cNvPr id="1175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76" name="4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1178" name="Ferramentas"/>
          <p:cNvSpPr txBox="1"/>
          <p:nvPr/>
        </p:nvSpPr>
        <p:spPr>
          <a:xfrm>
            <a:off x="1361504" y="3597050"/>
            <a:ext cx="1627445" cy="37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Ferramentas</a:t>
            </a:r>
          </a:p>
        </p:txBody>
      </p:sp>
      <p:sp>
        <p:nvSpPr>
          <p:cNvPr id="1179" name="Referências"/>
          <p:cNvSpPr txBox="1"/>
          <p:nvPr/>
        </p:nvSpPr>
        <p:spPr>
          <a:xfrm>
            <a:off x="1362517" y="4701270"/>
            <a:ext cx="1542861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Referências</a:t>
            </a:r>
          </a:p>
        </p:txBody>
      </p:sp>
      <p:grpSp>
        <p:nvGrpSpPr>
          <p:cNvPr id="1182" name="Group"/>
          <p:cNvGrpSpPr/>
          <p:nvPr/>
        </p:nvGrpSpPr>
        <p:grpSpPr>
          <a:xfrm>
            <a:off x="866139" y="4693423"/>
            <a:ext cx="366714" cy="373791"/>
            <a:chOff x="0" y="0"/>
            <a:chExt cx="366712" cy="373790"/>
          </a:xfrm>
        </p:grpSpPr>
        <p:sp>
          <p:nvSpPr>
            <p:cNvPr id="1180" name="Circle"/>
            <p:cNvSpPr/>
            <p:nvPr/>
          </p:nvSpPr>
          <p:spPr>
            <a:xfrm>
              <a:off x="0" y="4332"/>
              <a:ext cx="366713" cy="365126"/>
            </a:xfrm>
            <a:prstGeom prst="ellipse">
              <a:avLst/>
            </a:prstGeom>
            <a:solidFill>
              <a:srgbClr val="0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81" name="6"/>
            <p:cNvSpPr txBox="1"/>
            <p:nvPr/>
          </p:nvSpPr>
          <p:spPr>
            <a:xfrm>
              <a:off x="61374" y="-1"/>
              <a:ext cx="243964" cy="3737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4999" tIns="44999" rIns="44999" bIns="44999" numCol="1" anchor="ctr">
              <a:spAutoFit/>
            </a:bodyPr>
            <a:lstStyle>
              <a:lvl1pPr algn="ctr" defTabSz="457200">
                <a:tabLst>
                  <a:tab pos="444500" algn="l"/>
                  <a:tab pos="889000" algn="l"/>
                  <a:tab pos="1346200" algn="l"/>
                  <a:tab pos="1790700" algn="l"/>
                  <a:tab pos="2235200" algn="l"/>
                  <a:tab pos="2692400" algn="l"/>
                  <a:tab pos="3136900" algn="l"/>
                  <a:tab pos="3581400" algn="l"/>
                  <a:tab pos="4038600" algn="l"/>
                  <a:tab pos="4483100" algn="l"/>
                  <a:tab pos="4940300" algn="l"/>
                  <a:tab pos="5384800" algn="l"/>
                  <a:tab pos="5829300" algn="l"/>
                  <a:tab pos="6286500" algn="l"/>
                  <a:tab pos="6731000" algn="l"/>
                  <a:tab pos="7175500" algn="l"/>
                  <a:tab pos="7632700" algn="l"/>
                  <a:tab pos="8077200" algn="l"/>
                  <a:tab pos="8534400" algn="l"/>
                  <a:tab pos="8978900" algn="l"/>
                </a:tabLst>
                <a:defRPr b="1" sz="2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6</a:t>
              </a:r>
            </a:p>
          </p:txBody>
        </p:sp>
      </p:grpSp>
      <p:sp>
        <p:nvSpPr>
          <p:cNvPr id="1183" name="Síntese"/>
          <p:cNvSpPr txBox="1"/>
          <p:nvPr/>
        </p:nvSpPr>
        <p:spPr>
          <a:xfrm>
            <a:off x="1372677" y="4163795"/>
            <a:ext cx="1006212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defTabSz="457200"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Síntese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0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Introdução</a:t>
            </a:r>
          </a:p>
        </p:txBody>
      </p:sp>
      <p:pic>
        <p:nvPicPr>
          <p:cNvPr id="241" name="devices.jpg" descr="devic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1293" y="2733486"/>
            <a:ext cx="1963803" cy="1391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user.jpg" descr="use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5554" y="2579594"/>
            <a:ext cx="1698813" cy="1698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data.png" descr="dat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45432" y="3102432"/>
            <a:ext cx="653136" cy="653136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Line"/>
          <p:cNvSpPr/>
          <p:nvPr/>
        </p:nvSpPr>
        <p:spPr>
          <a:xfrm>
            <a:off x="2974216" y="3429000"/>
            <a:ext cx="761367" cy="0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5" name="Line"/>
          <p:cNvSpPr/>
          <p:nvPr/>
        </p:nvSpPr>
        <p:spPr>
          <a:xfrm flipH="1">
            <a:off x="5408417" y="3429000"/>
            <a:ext cx="761367" cy="0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46" name="Dados"/>
          <p:cNvSpPr txBox="1"/>
          <p:nvPr/>
        </p:nvSpPr>
        <p:spPr>
          <a:xfrm>
            <a:off x="3501116" y="3819569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Dados</a:t>
            </a:r>
          </a:p>
        </p:txBody>
      </p:sp>
      <p:sp>
        <p:nvSpPr>
          <p:cNvPr id="247" name="Pessoas"/>
          <p:cNvSpPr txBox="1"/>
          <p:nvPr/>
        </p:nvSpPr>
        <p:spPr>
          <a:xfrm>
            <a:off x="544076" y="4186818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Pessoas</a:t>
            </a:r>
          </a:p>
        </p:txBody>
      </p:sp>
      <p:sp>
        <p:nvSpPr>
          <p:cNvPr id="248" name="Dispositivos"/>
          <p:cNvSpPr txBox="1"/>
          <p:nvPr/>
        </p:nvSpPr>
        <p:spPr>
          <a:xfrm>
            <a:off x="6392311" y="4186818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Dispositivos</a:t>
            </a:r>
          </a:p>
        </p:txBody>
      </p:sp>
      <p:pic>
        <p:nvPicPr>
          <p:cNvPr id="249" name="data.png" descr="dat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91936" y="2388973"/>
            <a:ext cx="653135" cy="653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data.png" descr="dat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40707" y="2388973"/>
            <a:ext cx="653136" cy="6531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Referênci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Referências</a:t>
            </a:r>
          </a:p>
        </p:txBody>
      </p:sp>
      <p:sp>
        <p:nvSpPr>
          <p:cNvPr id="1186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87" name="[Aggarwal, 2015]"/>
          <p:cNvSpPr txBox="1"/>
          <p:nvPr/>
        </p:nvSpPr>
        <p:spPr>
          <a:xfrm>
            <a:off x="5442261" y="5751440"/>
            <a:ext cx="175334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[Aggarwal, 2015]</a:t>
            </a:r>
          </a:p>
        </p:txBody>
      </p:sp>
      <p:sp>
        <p:nvSpPr>
          <p:cNvPr id="1188" name="[Zumel &amp; Mount, 2014]"/>
          <p:cNvSpPr txBox="1"/>
          <p:nvPr/>
        </p:nvSpPr>
        <p:spPr>
          <a:xfrm>
            <a:off x="1425060" y="5766165"/>
            <a:ext cx="220842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[Zumel &amp; Mount, 2014]</a:t>
            </a:r>
          </a:p>
        </p:txBody>
      </p:sp>
      <p:pic>
        <p:nvPicPr>
          <p:cNvPr id="1189" name="book3.jpg" descr="book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5101" y="2103712"/>
            <a:ext cx="2387662" cy="35886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0" name="book4.jpg" descr="book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8998" y="2245840"/>
            <a:ext cx="2800459" cy="33338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Referênci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Referências</a:t>
            </a:r>
          </a:p>
        </p:txBody>
      </p:sp>
      <p:sp>
        <p:nvSpPr>
          <p:cNvPr id="1193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94" name="[Wickham &amp; Grolemund, 2018]"/>
          <p:cNvSpPr txBox="1"/>
          <p:nvPr/>
        </p:nvSpPr>
        <p:spPr>
          <a:xfrm>
            <a:off x="1013663" y="5765155"/>
            <a:ext cx="2984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[Wickham &amp; Grolemund, 2018]</a:t>
            </a:r>
          </a:p>
        </p:txBody>
      </p:sp>
      <p:sp>
        <p:nvSpPr>
          <p:cNvPr id="1195" name="[Bruce &amp; Bruce, 2019]"/>
          <p:cNvSpPr txBox="1"/>
          <p:nvPr/>
        </p:nvSpPr>
        <p:spPr>
          <a:xfrm>
            <a:off x="5016957" y="5765155"/>
            <a:ext cx="210997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[Bruce &amp; Bruce, 2019]</a:t>
            </a:r>
          </a:p>
        </p:txBody>
      </p:sp>
      <p:pic>
        <p:nvPicPr>
          <p:cNvPr id="1196" name="Screen Shot 2019-08-28 at 20.01.02.png" descr="Screen Shot 2019-08-28 at 20.01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5520" y="1868550"/>
            <a:ext cx="2540698" cy="3825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7" name="book2.jpg" descr="book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6564" y="1995843"/>
            <a:ext cx="2540698" cy="3571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Referênci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Referências</a:t>
            </a:r>
          </a:p>
        </p:txBody>
      </p:sp>
      <p:sp>
        <p:nvSpPr>
          <p:cNvPr id="1200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01" name="[Zumel &amp; Mount, 2014] ZUMEL, N.; MOUNT, J.  Practical Data Science with R. 2nd edition. Manning, 2014.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5897" indent="-315897" defTabSz="905255">
              <a:spcBef>
                <a:spcPts val="600"/>
              </a:spcBef>
              <a:defRPr sz="2376"/>
            </a:pPr>
            <a:r>
              <a:t>[Zumel &amp; Mount, 2014] ZUMEL, N.; MOUNT, J.  </a:t>
            </a:r>
            <a:r>
              <a:rPr b="1"/>
              <a:t>Practical Data Science with R. </a:t>
            </a:r>
            <a:r>
              <a:t>2nd edition. Manning, 2014.</a:t>
            </a:r>
          </a:p>
          <a:p>
            <a:pPr marL="315897" indent="-315897" defTabSz="905255">
              <a:spcBef>
                <a:spcPts val="600"/>
              </a:spcBef>
              <a:defRPr sz="2376"/>
            </a:pPr>
          </a:p>
          <a:p>
            <a:pPr marL="315897" indent="-315897" defTabSz="905255">
              <a:spcBef>
                <a:spcPts val="600"/>
              </a:spcBef>
              <a:defRPr sz="2376"/>
            </a:pPr>
            <a:r>
              <a:t>[Aggarwal, 2015] AGGARWAL, C. C. </a:t>
            </a:r>
            <a:r>
              <a:rPr b="1"/>
              <a:t>Data Mining. </a:t>
            </a:r>
            <a:r>
              <a:t>Springer, 2015.</a:t>
            </a:r>
          </a:p>
          <a:p>
            <a:pPr marL="315897" indent="-315897" defTabSz="905255">
              <a:spcBef>
                <a:spcPts val="600"/>
              </a:spcBef>
              <a:defRPr sz="2376"/>
            </a:pPr>
          </a:p>
          <a:p>
            <a:pPr marL="315897" indent="-315897" defTabSz="905255">
              <a:spcBef>
                <a:spcPts val="600"/>
              </a:spcBef>
              <a:defRPr sz="2376"/>
            </a:pPr>
            <a:r>
              <a:t>[Wickham &amp; Grolemund, 2018] WICKHAM, H; GROLEMUND, G. </a:t>
            </a:r>
            <a:r>
              <a:rPr b="1"/>
              <a:t>R for Data Science. </a:t>
            </a:r>
            <a:r>
              <a:t>O’Reilly, 2018.</a:t>
            </a:r>
          </a:p>
          <a:p>
            <a:pPr marL="315897" indent="-315897" defTabSz="905255">
              <a:spcBef>
                <a:spcPts val="600"/>
              </a:spcBef>
              <a:defRPr sz="2376"/>
            </a:pPr>
          </a:p>
          <a:p>
            <a:pPr marL="315897" indent="-315897" defTabSz="905255">
              <a:spcBef>
                <a:spcPts val="600"/>
              </a:spcBef>
              <a:defRPr sz="2376"/>
            </a:pPr>
            <a:r>
              <a:t>[Bruce &amp; Bruce, 2019] BRUCE, A.; BRUCE, P. </a:t>
            </a:r>
            <a:r>
              <a:rPr b="1"/>
              <a:t>Estatística Prática para Cientistas de Dados. </a:t>
            </a:r>
            <a:r>
              <a:t>O’Reilly, 2019.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Obrigado :)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  <a:defRPr sz="5200"/>
            </a:pPr>
            <a:r>
              <a:t>Obrigado :)</a:t>
            </a:r>
          </a:p>
          <a:p>
            <a:pPr marL="0" indent="0" algn="ctr">
              <a:buClrTx/>
              <a:buSzTx/>
              <a:buNone/>
            </a:pPr>
          </a:p>
          <a:p>
            <a:pPr marL="0" indent="0" algn="ctr">
              <a:buClrTx/>
              <a:buSzTx/>
              <a:buNone/>
            </a:pPr>
          </a:p>
          <a:p>
            <a:pPr marL="0" indent="0" algn="ctr">
              <a:buClrTx/>
              <a:buSzTx/>
              <a:buNone/>
            </a:pPr>
            <a:r>
              <a:t>Rafael G. Mantovani</a:t>
            </a:r>
          </a:p>
          <a:p>
            <a:pPr marL="0" indent="0" algn="ctr">
              <a:buClrTx/>
              <a:buSzTx/>
              <a:buNone/>
              <a:defRPr>
                <a:solidFill>
                  <a:srgbClr val="0433FF"/>
                </a:solidFill>
              </a:defRPr>
            </a:pPr>
            <a:r>
              <a:t>rafaelmantovani@utfpr.edu.br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Links Interessantes :)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/>
          <a:p>
            <a:pPr/>
            <a:r>
              <a:t>Links Interessantes :)</a:t>
            </a:r>
          </a:p>
        </p:txBody>
      </p:sp>
      <p:sp>
        <p:nvSpPr>
          <p:cNvPr id="1206" name="R for Data Science: https://r4ds.had.co.nz…"/>
          <p:cNvSpPr txBox="1"/>
          <p:nvPr>
            <p:ph type="body" idx="1"/>
          </p:nvPr>
        </p:nvSpPr>
        <p:spPr>
          <a:xfrm>
            <a:off x="457200" y="1570037"/>
            <a:ext cx="8229600" cy="4525964"/>
          </a:xfrm>
          <a:prstGeom prst="rect">
            <a:avLst/>
          </a:prstGeom>
        </p:spPr>
        <p:txBody>
          <a:bodyPr/>
          <a:lstStyle/>
          <a:p>
            <a:pPr marL="315897" indent="-315897" defTabSz="905255">
              <a:spcBef>
                <a:spcPts val="600"/>
              </a:spcBef>
              <a:defRPr sz="2376"/>
            </a:pPr>
            <a:r>
              <a:t>R for Data Science: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2" invalidUrl="" action="" tgtFrame="" tooltip="" history="1" highlightClick="0" endSnd="0"/>
              </a:rPr>
              <a:t>https://r4ds.had.co.nz</a:t>
            </a:r>
          </a:p>
          <a:p>
            <a:pPr marL="315897" indent="-315897" defTabSz="905255">
              <a:spcBef>
                <a:spcPts val="600"/>
              </a:spcBef>
              <a:defRPr sz="2376"/>
            </a:pPr>
            <a:r>
              <a:t>Tidyverse: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3" invalidUrl="" action="" tgtFrame="" tooltip="" history="1" highlightClick="0" endSnd="0"/>
              </a:rPr>
              <a:t>https://www.tidyverse.org</a:t>
            </a:r>
          </a:p>
          <a:p>
            <a:pPr marL="315897" indent="-315897" defTabSz="905255">
              <a:spcBef>
                <a:spcPts val="600"/>
              </a:spcBef>
              <a:defRPr sz="2376"/>
            </a:pPr>
            <a:r>
              <a:t>mlr: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4" invalidUrl="" action="" tgtFrame="" tooltip="" history="1" highlightClick="0" endSnd="0"/>
              </a:rPr>
              <a:t>https://mlr.mlr-org.com</a:t>
            </a:r>
          </a:p>
          <a:p>
            <a:pPr marL="315897" indent="-315897" defTabSz="905255">
              <a:spcBef>
                <a:spcPts val="600"/>
              </a:spcBef>
              <a:defRPr sz="2376"/>
            </a:pPr>
            <a:r>
              <a:t>mlr3: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5" invalidUrl="" action="" tgtFrame="" tooltip="" history="1" highlightClick="0" endSnd="0"/>
              </a:rPr>
              <a:t>https://mlr3.mlr-org.com</a:t>
            </a:r>
          </a:p>
          <a:p>
            <a:pPr marL="315897" indent="-315897" defTabSz="905255">
              <a:spcBef>
                <a:spcPts val="600"/>
              </a:spcBef>
              <a:defRPr sz="2376"/>
            </a:pPr>
            <a:r>
              <a:t>Skicit learn: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3" invalidUrl="" action="" tgtFrame="" tooltip="" history="1" highlightClick="0" endSnd="0"/>
              </a:rPr>
              <a:t>https://www.tidyverse.org</a:t>
            </a:r>
          </a:p>
          <a:p>
            <a:pPr marL="315897" indent="-315897" defTabSz="905255">
              <a:spcBef>
                <a:spcPts val="600"/>
              </a:spcBef>
              <a:defRPr sz="2376"/>
            </a:pPr>
            <a:r>
              <a:t>matplotlib: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6" invalidUrl="" action="" tgtFrame="" tooltip="" history="1" highlightClick="0" endSnd="0"/>
              </a:rPr>
              <a:t>https://matplotlib.org</a:t>
            </a:r>
          </a:p>
          <a:p>
            <a:pPr marL="315897" indent="-315897" defTabSz="905255">
              <a:spcBef>
                <a:spcPts val="600"/>
              </a:spcBef>
              <a:defRPr sz="2376"/>
            </a:pPr>
            <a:r>
              <a:t>OpenML: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7" invalidUrl="" action="" tgtFrame="" tooltip="" history="1" highlightClick="0" endSnd="0"/>
              </a:rPr>
              <a:t>https://www.openml.org</a:t>
            </a:r>
          </a:p>
          <a:p>
            <a:pPr marL="315897" indent="-315897" defTabSz="905255">
              <a:spcBef>
                <a:spcPts val="600"/>
              </a:spcBef>
              <a:defRPr sz="2376"/>
            </a:pPr>
            <a:r>
              <a:t>UCI: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8" invalidUrl="" action="" tgtFrame="" tooltip="" history="1" highlightClick="0" endSnd="0"/>
              </a:rPr>
              <a:t>https://archive.ics.uci.edu/ml/index.php</a:t>
            </a:r>
          </a:p>
          <a:p>
            <a:pPr marL="315897" indent="-315897" defTabSz="905255">
              <a:spcBef>
                <a:spcPts val="600"/>
              </a:spcBef>
              <a:defRPr sz="2376"/>
            </a:pPr>
            <a:r>
              <a:t>RStudio: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9" invalidUrl="" action="" tgtFrame="" tooltip="" history="1" highlightClick="0" endSnd="0"/>
              </a:rPr>
              <a:t>https://rstudio.com</a:t>
            </a:r>
          </a:p>
          <a:p>
            <a:pPr marL="315897" indent="-315897" defTabSz="905255">
              <a:spcBef>
                <a:spcPts val="600"/>
              </a:spcBef>
              <a:defRPr sz="2376"/>
            </a:pPr>
            <a:r>
              <a:t>Spyder: </a:t>
            </a:r>
            <a:r>
              <a:rPr u="sng">
                <a:solidFill>
                  <a:srgbClr val="FF7915"/>
                </a:solidFill>
                <a:uFill>
                  <a:solidFill>
                    <a:srgbClr val="FF7915"/>
                  </a:solidFill>
                </a:uFill>
                <a:hlinkClick r:id="rId10" invalidUrl="" action="" tgtFrame="" tooltip="" history="1" highlightClick="0" endSnd="0"/>
              </a:rPr>
              <a:t>https://www.spyder-ide.org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Ferramenta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Ferramentas</a:t>
            </a:r>
          </a:p>
        </p:txBody>
      </p:sp>
      <p:pic>
        <p:nvPicPr>
          <p:cNvPr id="1209" name="openml.png" descr="openm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802" y="2515988"/>
            <a:ext cx="2016882" cy="922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0" name="rstudio.png" descr="rstudi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8069" y="2659650"/>
            <a:ext cx="2357748" cy="827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1" name="ggplot.jpeg" descr="ggplot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1404" y="3937105"/>
            <a:ext cx="1243702" cy="1440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2" name="Screen Shot 2020-08-24 at 12.56.59.png" descr="Screen Shot 2020-08-24 at 12.56.5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63467" y="4130092"/>
            <a:ext cx="20193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3" name="scikit.png" descr="sciki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31130" y="4161842"/>
            <a:ext cx="1840303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4" name="Screen Shot 2020-08-24 at 13.04.43.png" descr="Screen Shot 2020-08-24 at 13.04.4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88202" y="2622494"/>
            <a:ext cx="2171701" cy="901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OpenML / Dad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OpenML / Dados</a:t>
            </a:r>
          </a:p>
        </p:txBody>
      </p:sp>
      <p:pic>
        <p:nvPicPr>
          <p:cNvPr id="1217" name="Screen Shot 2018-09-12 at 20.51.17.png" descr="Screen Shot 2018-09-12 at 20.51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582" y="1679766"/>
            <a:ext cx="7412836" cy="4475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20" name="OpenML / Dados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OpenML / Dados</a:t>
            </a:r>
          </a:p>
        </p:txBody>
      </p:sp>
      <p:pic>
        <p:nvPicPr>
          <p:cNvPr id="1221" name="Screen Shot 2018-09-12 at 22.08.52.png" descr="Screen Shot 2018-09-12 at 22.08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7460" y="-202780"/>
            <a:ext cx="9238920" cy="7263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RStudio / IDE para R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RStudio / IDE para R</a:t>
            </a:r>
          </a:p>
        </p:txBody>
      </p:sp>
      <p:pic>
        <p:nvPicPr>
          <p:cNvPr id="1224" name="Screen Shot 2018-09-12 at 22.18.14.png" descr="Screen Shot 2018-09-12 at 22.18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5788" y="1570037"/>
            <a:ext cx="7532424" cy="5155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Spyder / IDE para Python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Spyder / IDE para Python</a:t>
            </a:r>
          </a:p>
        </p:txBody>
      </p:sp>
      <p:pic>
        <p:nvPicPr>
          <p:cNvPr id="1227" name="Screen Shot 2020-08-24 at 13.09.18.png" descr="Screen Shot 2020-08-24 at 13.09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623" y="1498073"/>
            <a:ext cx="8553451" cy="4796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3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Introdução</a:t>
            </a:r>
          </a:p>
        </p:txBody>
      </p:sp>
      <p:pic>
        <p:nvPicPr>
          <p:cNvPr id="254" name="devices.jpg" descr="devic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1293" y="2733486"/>
            <a:ext cx="1963803" cy="1391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user.jpg" descr="use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5554" y="2579594"/>
            <a:ext cx="1698813" cy="1698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data.png" descr="dat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45432" y="3102432"/>
            <a:ext cx="653136" cy="653136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Line"/>
          <p:cNvSpPr/>
          <p:nvPr/>
        </p:nvSpPr>
        <p:spPr>
          <a:xfrm>
            <a:off x="2974216" y="3429000"/>
            <a:ext cx="761367" cy="0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58" name="Line"/>
          <p:cNvSpPr/>
          <p:nvPr/>
        </p:nvSpPr>
        <p:spPr>
          <a:xfrm flipH="1">
            <a:off x="5408417" y="3429000"/>
            <a:ext cx="761367" cy="0"/>
          </a:xfrm>
          <a:prstGeom prst="line">
            <a:avLst/>
          </a:prstGeom>
          <a:ln w="1905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59" name="Dados"/>
          <p:cNvSpPr txBox="1"/>
          <p:nvPr/>
        </p:nvSpPr>
        <p:spPr>
          <a:xfrm>
            <a:off x="3501116" y="3819569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Dados</a:t>
            </a:r>
          </a:p>
        </p:txBody>
      </p:sp>
      <p:sp>
        <p:nvSpPr>
          <p:cNvPr id="260" name="Pessoas"/>
          <p:cNvSpPr txBox="1"/>
          <p:nvPr/>
        </p:nvSpPr>
        <p:spPr>
          <a:xfrm>
            <a:off x="544076" y="4186818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Pessoas</a:t>
            </a:r>
          </a:p>
        </p:txBody>
      </p:sp>
      <p:sp>
        <p:nvSpPr>
          <p:cNvPr id="261" name="Dispositivos"/>
          <p:cNvSpPr txBox="1"/>
          <p:nvPr/>
        </p:nvSpPr>
        <p:spPr>
          <a:xfrm>
            <a:off x="6392311" y="4186818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Dispositivos</a:t>
            </a:r>
          </a:p>
        </p:txBody>
      </p:sp>
      <p:sp>
        <p:nvSpPr>
          <p:cNvPr id="262" name="Dados são continuamente:…"/>
          <p:cNvSpPr/>
          <p:nvPr/>
        </p:nvSpPr>
        <p:spPr>
          <a:xfrm>
            <a:off x="2225442" y="4847280"/>
            <a:ext cx="4693116" cy="965201"/>
          </a:xfrm>
          <a:prstGeom prst="rect">
            <a:avLst/>
          </a:prstGeom>
          <a:solidFill>
            <a:schemeClr val="accent1">
              <a:lumOff val="14901"/>
            </a:schemeClr>
          </a:solidFill>
          <a:ln w="25400">
            <a:solidFill>
              <a:srgbClr val="0433FF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marL="228600" indent="-228600">
              <a:buSzPct val="120000"/>
              <a:buChar char="•"/>
              <a:defRPr sz="2100"/>
            </a:pPr>
            <a:r>
              <a:t>Dados são </a:t>
            </a:r>
            <a:r>
              <a:rPr b="1">
                <a:solidFill>
                  <a:srgbClr val="FF2600"/>
                </a:solidFill>
              </a:rPr>
              <a:t>continuamente</a:t>
            </a:r>
            <a:r>
              <a:t>:</a:t>
            </a:r>
          </a:p>
          <a:p>
            <a:pPr lvl="1" marL="685800" indent="-228600">
              <a:buSzPct val="120000"/>
              <a:buChar char="-"/>
              <a:defRPr sz="2100"/>
            </a:pPr>
            <a:r>
              <a:t>gerados, coletados, processados e transmitidos</a:t>
            </a:r>
          </a:p>
        </p:txBody>
      </p:sp>
      <p:pic>
        <p:nvPicPr>
          <p:cNvPr id="263" name="data.png" descr="dat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91936" y="2388973"/>
            <a:ext cx="653135" cy="653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data.png" descr="dat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40707" y="2388973"/>
            <a:ext cx="653136" cy="653135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Rectangle"/>
          <p:cNvSpPr/>
          <p:nvPr/>
        </p:nvSpPr>
        <p:spPr>
          <a:xfrm>
            <a:off x="3807857" y="2185136"/>
            <a:ext cx="1528286" cy="2018472"/>
          </a:xfrm>
          <a:prstGeom prst="rect">
            <a:avLst/>
          </a:prstGeom>
          <a:ln w="38100">
            <a:solidFill>
              <a:srgbClr val="FF2600"/>
            </a:solidFill>
            <a:prstDash val="sysDot"/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mlr3 / framework em R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mlr3 / framework em R</a:t>
            </a:r>
          </a:p>
        </p:txBody>
      </p:sp>
      <p:pic>
        <p:nvPicPr>
          <p:cNvPr id="1230" name="Screen Shot 2020-08-24 at 13.00.10.png" descr="Screen Shot 2020-08-24 at 13.00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347" y="1788117"/>
            <a:ext cx="8909306" cy="3592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mlr / framework em R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mlr / framework em R</a:t>
            </a:r>
          </a:p>
        </p:txBody>
      </p:sp>
      <p:pic>
        <p:nvPicPr>
          <p:cNvPr id="1233" name="Screen Shot 2020-08-24 at 13.00.54.png" descr="Screen Shot 2020-08-24 at 13.00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695" y="0"/>
            <a:ext cx="867861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cikit-learn / framework em Python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scikit-learn / framework em Python</a:t>
            </a:r>
          </a:p>
        </p:txBody>
      </p:sp>
      <p:pic>
        <p:nvPicPr>
          <p:cNvPr id="1236" name="Screen Shot 2020-08-24 at 13.10.51.png" descr="Screen Shot 2020-08-24 at 13.10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454" y="1701775"/>
            <a:ext cx="7957788" cy="4453225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Rectangle"/>
          <p:cNvSpPr/>
          <p:nvPr/>
        </p:nvSpPr>
        <p:spPr>
          <a:xfrm>
            <a:off x="178815" y="5839166"/>
            <a:ext cx="1270001" cy="7760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gplot2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ggplot2</a:t>
            </a:r>
          </a:p>
        </p:txBody>
      </p:sp>
      <p:pic>
        <p:nvPicPr>
          <p:cNvPr id="1240" name="ggplot2_example.png" descr="ggplot2_ex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631" y="2550570"/>
            <a:ext cx="7925288" cy="3289503"/>
          </a:xfrm>
          <a:prstGeom prst="rect">
            <a:avLst/>
          </a:prstGeom>
          <a:ln w="12700">
            <a:miter lim="400000"/>
          </a:ln>
        </p:spPr>
      </p:pic>
      <p:sp>
        <p:nvSpPr>
          <p:cNvPr id="1241" name="Visualização dos dados :)"/>
          <p:cNvSpPr txBox="1"/>
          <p:nvPr>
            <p:ph type="body" sz="quarter" idx="1"/>
          </p:nvPr>
        </p:nvSpPr>
        <p:spPr>
          <a:xfrm>
            <a:off x="574548" y="1871146"/>
            <a:ext cx="8229601" cy="737409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pPr/>
            <a:r>
              <a:t>Visualização dos dados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gplot2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ggplot2</a:t>
            </a:r>
          </a:p>
        </p:txBody>
      </p:sp>
      <p:pic>
        <p:nvPicPr>
          <p:cNvPr id="1244" name="scatterPlot2.png" descr="scatterPlot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920" y="1600526"/>
            <a:ext cx="7532856" cy="4655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8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269" name="Mudança de realidade"/>
          <p:cNvSpPr txBox="1"/>
          <p:nvPr>
            <p:ph type="body" sz="quarter" idx="1"/>
          </p:nvPr>
        </p:nvSpPr>
        <p:spPr>
          <a:xfrm>
            <a:off x="457200" y="1568450"/>
            <a:ext cx="8229600" cy="574041"/>
          </a:xfrm>
          <a:prstGeom prst="rect">
            <a:avLst/>
          </a:prstGeom>
        </p:spPr>
        <p:txBody>
          <a:bodyPr/>
          <a:lstStyle>
            <a:lvl1pPr marL="457200" indent="-457200" defTabSz="457200">
              <a:spcBef>
                <a:spcPts val="0"/>
              </a:spcBef>
              <a:buClrTx/>
              <a:buSzPct val="100000"/>
              <a:buChar char="•"/>
              <a:defRPr sz="2400"/>
            </a:lvl1pPr>
          </a:lstStyle>
          <a:p>
            <a:pPr/>
            <a:r>
              <a:t>Mudança de realidade</a:t>
            </a:r>
          </a:p>
        </p:txBody>
      </p:sp>
      <p:pic>
        <p:nvPicPr>
          <p:cNvPr id="270" name="ml.png" descr="m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701" y="2397379"/>
            <a:ext cx="1140016" cy="1140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data.png" descr="dat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78137" y="2491739"/>
            <a:ext cx="9906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Algoritmos/…"/>
          <p:cNvSpPr txBox="1"/>
          <p:nvPr/>
        </p:nvSpPr>
        <p:spPr>
          <a:xfrm>
            <a:off x="800825" y="3524193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Algoritmos/</a:t>
            </a:r>
          </a:p>
          <a:p>
            <a:pPr algn="ctr">
              <a:defRPr b="1"/>
            </a:pPr>
            <a:r>
              <a:t>Técnicas</a:t>
            </a:r>
          </a:p>
        </p:txBody>
      </p:sp>
      <p:sp>
        <p:nvSpPr>
          <p:cNvPr id="273" name="Dados"/>
          <p:cNvSpPr txBox="1"/>
          <p:nvPr/>
        </p:nvSpPr>
        <p:spPr>
          <a:xfrm>
            <a:off x="3102553" y="364484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Dados</a:t>
            </a:r>
          </a:p>
        </p:txBody>
      </p:sp>
      <p:sp>
        <p:nvSpPr>
          <p:cNvPr id="274" name="Necessidade: conjuntos de dados"/>
          <p:cNvSpPr txBox="1"/>
          <p:nvPr/>
        </p:nvSpPr>
        <p:spPr>
          <a:xfrm>
            <a:off x="5206142" y="2680367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Necessidade: </a:t>
            </a:r>
            <a:r>
              <a:rPr>
                <a:solidFill>
                  <a:srgbClr val="FF2600"/>
                </a:solidFill>
              </a:rPr>
              <a:t>conjuntos de dados</a:t>
            </a:r>
          </a:p>
        </p:txBody>
      </p:sp>
      <p:sp>
        <p:nvSpPr>
          <p:cNvPr id="275" name="Line"/>
          <p:cNvSpPr/>
          <p:nvPr/>
        </p:nvSpPr>
        <p:spPr>
          <a:xfrm>
            <a:off x="2679243" y="2967387"/>
            <a:ext cx="761368" cy="1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76" name="Rectangle"/>
          <p:cNvSpPr/>
          <p:nvPr/>
        </p:nvSpPr>
        <p:spPr>
          <a:xfrm>
            <a:off x="5177251" y="2625233"/>
            <a:ext cx="2199551" cy="723614"/>
          </a:xfrm>
          <a:prstGeom prst="rect">
            <a:avLst/>
          </a:prstGeom>
          <a:ln w="19050">
            <a:solidFill>
              <a:srgbClr val="FF2600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lide Number"/>
          <p:cNvSpPr txBox="1"/>
          <p:nvPr>
            <p:ph type="sldNum" sz="quarter" idx="2"/>
          </p:nvPr>
        </p:nvSpPr>
        <p:spPr>
          <a:xfrm>
            <a:off x="8301656" y="6302611"/>
            <a:ext cx="533401" cy="370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9" name="Introdução"/>
          <p:cNvSpPr txBox="1"/>
          <p:nvPr>
            <p:ph type="title"/>
          </p:nvPr>
        </p:nvSpPr>
        <p:spPr>
          <a:xfrm>
            <a:off x="612648" y="228600"/>
            <a:ext cx="8153401" cy="990600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sx="100000" sy="100000" kx="0" ky="0" algn="b" rotWithShape="0" blurRad="50800" dist="38100" dir="270000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pPr/>
            <a:r>
              <a:t>Introdução</a:t>
            </a:r>
          </a:p>
        </p:txBody>
      </p:sp>
      <p:sp>
        <p:nvSpPr>
          <p:cNvPr id="280" name="Mudança de realidade"/>
          <p:cNvSpPr txBox="1"/>
          <p:nvPr>
            <p:ph type="body" sz="quarter" idx="1"/>
          </p:nvPr>
        </p:nvSpPr>
        <p:spPr>
          <a:xfrm>
            <a:off x="457200" y="1568450"/>
            <a:ext cx="8229600" cy="574041"/>
          </a:xfrm>
          <a:prstGeom prst="rect">
            <a:avLst/>
          </a:prstGeom>
        </p:spPr>
        <p:txBody>
          <a:bodyPr/>
          <a:lstStyle>
            <a:lvl1pPr marL="457200" indent="-457200" defTabSz="457200">
              <a:spcBef>
                <a:spcPts val="0"/>
              </a:spcBef>
              <a:buClrTx/>
              <a:buSzPct val="100000"/>
              <a:buChar char="•"/>
              <a:defRPr sz="2400"/>
            </a:lvl1pPr>
          </a:lstStyle>
          <a:p>
            <a:pPr/>
            <a:r>
              <a:t>Mudança de realidade</a:t>
            </a:r>
          </a:p>
        </p:txBody>
      </p:sp>
      <p:pic>
        <p:nvPicPr>
          <p:cNvPr id="281" name="ml.png" descr="m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3429" y="4159739"/>
            <a:ext cx="1140016" cy="1140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ml.png" descr="ml.png"/>
          <p:cNvPicPr>
            <a:picLocks noChangeAspect="1"/>
          </p:cNvPicPr>
          <p:nvPr/>
        </p:nvPicPr>
        <p:blipFill>
          <a:blip r:embed="rId2">
            <a:alphaModFix amt="13663"/>
            <a:extLst/>
          </a:blip>
          <a:stretch>
            <a:fillRect/>
          </a:stretch>
        </p:blipFill>
        <p:spPr>
          <a:xfrm>
            <a:off x="1301701" y="2397379"/>
            <a:ext cx="1140016" cy="1140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data.png" descr="data.png"/>
          <p:cNvPicPr>
            <a:picLocks noChangeAspect="1"/>
          </p:cNvPicPr>
          <p:nvPr/>
        </p:nvPicPr>
        <p:blipFill>
          <a:blip r:embed="rId3">
            <a:alphaModFix amt="13663"/>
            <a:extLst/>
          </a:blip>
          <a:stretch>
            <a:fillRect/>
          </a:stretch>
        </p:blipFill>
        <p:spPr>
          <a:xfrm>
            <a:off x="3678137" y="2472087"/>
            <a:ext cx="990601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data.png" descr="dat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6408" y="4248728"/>
            <a:ext cx="9906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Dados"/>
          <p:cNvSpPr txBox="1"/>
          <p:nvPr/>
        </p:nvSpPr>
        <p:spPr>
          <a:xfrm>
            <a:off x="3102553" y="3644843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/>
            <a:r>
              <a:t>Dados</a:t>
            </a:r>
          </a:p>
        </p:txBody>
      </p:sp>
      <p:sp>
        <p:nvSpPr>
          <p:cNvPr id="286" name="Dados"/>
          <p:cNvSpPr txBox="1"/>
          <p:nvPr/>
        </p:nvSpPr>
        <p:spPr>
          <a:xfrm>
            <a:off x="800825" y="5369188"/>
            <a:ext cx="214176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/>
            </a:lvl1pPr>
          </a:lstStyle>
          <a:p>
            <a:pPr/>
            <a:r>
              <a:t>Dados</a:t>
            </a:r>
          </a:p>
        </p:txBody>
      </p:sp>
      <p:sp>
        <p:nvSpPr>
          <p:cNvPr id="287" name="Necessidade: conjuntos de dados"/>
          <p:cNvSpPr txBox="1"/>
          <p:nvPr/>
        </p:nvSpPr>
        <p:spPr>
          <a:xfrm>
            <a:off x="5206142" y="2680367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t>Necessidade: </a:t>
            </a:r>
            <a:r>
              <a:rPr>
                <a:solidFill>
                  <a:srgbClr val="FF2600"/>
                </a:solidFill>
              </a:rPr>
              <a:t>conjuntos de dados</a:t>
            </a:r>
          </a:p>
        </p:txBody>
      </p:sp>
      <p:sp>
        <p:nvSpPr>
          <p:cNvPr id="288" name="Line"/>
          <p:cNvSpPr/>
          <p:nvPr/>
        </p:nvSpPr>
        <p:spPr>
          <a:xfrm>
            <a:off x="2679243" y="2967387"/>
            <a:ext cx="761368" cy="1"/>
          </a:xfrm>
          <a:prstGeom prst="line">
            <a:avLst/>
          </a:prstGeom>
          <a:ln w="25400">
            <a:solidFill>
              <a:srgbClr val="000000">
                <a:alpha val="13663"/>
              </a:srgbClr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89" name="Line"/>
          <p:cNvSpPr/>
          <p:nvPr/>
        </p:nvSpPr>
        <p:spPr>
          <a:xfrm>
            <a:off x="2679243" y="4744028"/>
            <a:ext cx="761368" cy="1"/>
          </a:xfrm>
          <a:prstGeom prst="line">
            <a:avLst/>
          </a:prstGeom>
          <a:ln w="25400">
            <a:solidFill>
              <a:srgbClr val="000000"/>
            </a:solidFill>
            <a:bevel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290" name="Necessidade:…"/>
          <p:cNvSpPr txBox="1"/>
          <p:nvPr/>
        </p:nvSpPr>
        <p:spPr>
          <a:xfrm>
            <a:off x="5206142" y="4442727"/>
            <a:ext cx="2141768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Necessidade: </a:t>
            </a:r>
          </a:p>
          <a:p>
            <a:pPr algn="ctr">
              <a:defRPr b="1"/>
            </a:pPr>
            <a:r>
              <a:rPr>
                <a:solidFill>
                  <a:srgbClr val="FF2600"/>
                </a:solidFill>
              </a:rPr>
              <a:t>Novos algoritmos e </a:t>
            </a:r>
            <a:endParaRPr>
              <a:solidFill>
                <a:srgbClr val="FF2600"/>
              </a:solidFill>
            </a:endParaRPr>
          </a:p>
          <a:p>
            <a:pPr algn="ctr">
              <a:defRPr b="1"/>
            </a:pPr>
            <a:r>
              <a:rPr>
                <a:solidFill>
                  <a:srgbClr val="FF2600"/>
                </a:solidFill>
              </a:rPr>
              <a:t>técnicas</a:t>
            </a:r>
          </a:p>
        </p:txBody>
      </p:sp>
      <p:sp>
        <p:nvSpPr>
          <p:cNvPr id="291" name="Rectangle"/>
          <p:cNvSpPr/>
          <p:nvPr/>
        </p:nvSpPr>
        <p:spPr>
          <a:xfrm>
            <a:off x="5177251" y="4382221"/>
            <a:ext cx="2199550" cy="866322"/>
          </a:xfrm>
          <a:prstGeom prst="rect">
            <a:avLst/>
          </a:prstGeom>
          <a:ln w="19050">
            <a:solidFill>
              <a:srgbClr val="FF2600"/>
            </a:solidFill>
            <a:prstDash val="sysDot"/>
            <a:miter lim="400000"/>
          </a:ln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92" name="Algoritmos/…"/>
          <p:cNvSpPr txBox="1"/>
          <p:nvPr/>
        </p:nvSpPr>
        <p:spPr>
          <a:xfrm>
            <a:off x="800825" y="3524193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Algoritmos/</a:t>
            </a:r>
          </a:p>
          <a:p>
            <a:pPr algn="ctr">
              <a:defRPr b="1"/>
            </a:pPr>
            <a:r>
              <a:t>Técnicas</a:t>
            </a:r>
          </a:p>
        </p:txBody>
      </p:sp>
      <p:sp>
        <p:nvSpPr>
          <p:cNvPr id="293" name="Algoritmos/…"/>
          <p:cNvSpPr txBox="1"/>
          <p:nvPr/>
        </p:nvSpPr>
        <p:spPr>
          <a:xfrm>
            <a:off x="3102553" y="5389823"/>
            <a:ext cx="21417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/>
            </a:pPr>
            <a:r>
              <a:t>Algoritmos/</a:t>
            </a:r>
          </a:p>
          <a:p>
            <a:pPr algn="ctr">
              <a:defRPr b="1"/>
            </a:pPr>
            <a:r>
              <a:t>Técnicas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  <a:effectStyle>
          <a:effectLst>
            <a:outerShdw sx="100000" sy="100000" kx="0" ky="0" algn="b" rotWithShape="0" blurRad="38100" dist="30000" dir="5400000">
              <a:srgbClr val="000000">
                <a:alpha val="4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30000" dir="540000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Tw Cen MT"/>
            <a:ea typeface="Tw Cen MT"/>
            <a:cs typeface="Tw Cen MT"/>
            <a:sym typeface="Tw Cen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